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1" r:id="rId5"/>
    <p:sldId id="263" r:id="rId6"/>
    <p:sldId id="265" r:id="rId7"/>
    <p:sldId id="267" r:id="rId8"/>
    <p:sldId id="269" r:id="rId9"/>
    <p:sldId id="271" r:id="rId10"/>
    <p:sldId id="268" r:id="rId11"/>
    <p:sldId id="266" r:id="rId12"/>
    <p:sldId id="262" r:id="rId13"/>
    <p:sldId id="272" r:id="rId14"/>
    <p:sldId id="273" r:id="rId15"/>
    <p:sldId id="264" r:id="rId16"/>
    <p:sldId id="260" r:id="rId17"/>
    <p:sldId id="258" r:id="rId18"/>
    <p:sldId id="270" r:id="rId19"/>
    <p:sldId id="274" r:id="rId20"/>
  </p:sldIdLst>
  <p:sldSz cx="18288000" cy="10287000"/>
  <p:notesSz cx="6858000" cy="9144000"/>
  <p:embeddedFontLst>
    <p:embeddedFont>
      <p:font typeface="Canva Sans" panose="020B0604020202020204" charset="0"/>
      <p:regular r:id="rId21"/>
    </p:embeddedFont>
    <p:embeddedFont>
      <p:font typeface="Canva Sans Bold" panose="020B0604020202020204" charset="0"/>
      <p:regular r:id="rId22"/>
    </p:embeddedFont>
    <p:embeddedFont>
      <p:font typeface="Inter" panose="020B0604020202020204" charset="0"/>
      <p:regular r:id="rId23"/>
    </p:embeddedFont>
    <p:embeddedFont>
      <p:font typeface="Inter Bold" panose="020B0604020202020204" charset="0"/>
      <p:regular r:id="rId24"/>
    </p:embeddedFont>
    <p:embeddedFont>
      <p:font typeface="Montserrat Semi-Bold" panose="020B0604020202020204" charset="0"/>
      <p:regular r:id="rId25"/>
    </p:embeddedFont>
    <p:embeddedFont>
      <p:font typeface="Poppins" panose="00000500000000000000" pitchFamily="2" charset="0"/>
      <p:regular r:id="rId26"/>
    </p:embeddedFont>
    <p:embeddedFont>
      <p:font typeface="Poppins Bold" panose="00000800000000000000" charset="0"/>
      <p:regular r:id="rId27"/>
    </p:embeddedFont>
    <p:embeddedFont>
      <p:font typeface="Poppins Semi-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0"/>
            <a:ext cx="17566674" cy="10680117"/>
            <a:chOff x="0" y="0"/>
            <a:chExt cx="4626614" cy="2812870"/>
          </a:xfrm>
        </p:grpSpPr>
        <p:sp>
          <p:nvSpPr>
            <p:cNvPr id="3" name="Freeform 3"/>
            <p:cNvSpPr/>
            <p:nvPr/>
          </p:nvSpPr>
          <p:spPr>
            <a:xfrm>
              <a:off x="0" y="0"/>
              <a:ext cx="4626614" cy="2812870"/>
            </a:xfrm>
            <a:custGeom>
              <a:avLst/>
              <a:gdLst/>
              <a:ahLst/>
              <a:cxnLst/>
              <a:rect l="l" t="t" r="r" b="b"/>
              <a:pathLst>
                <a:path w="4626614" h="2812870">
                  <a:moveTo>
                    <a:pt x="0" y="0"/>
                  </a:moveTo>
                  <a:lnTo>
                    <a:pt x="4626614" y="0"/>
                  </a:lnTo>
                  <a:lnTo>
                    <a:pt x="4626614" y="2812870"/>
                  </a:lnTo>
                  <a:lnTo>
                    <a:pt x="0" y="2812870"/>
                  </a:lnTo>
                  <a:close/>
                </a:path>
              </a:pathLst>
            </a:custGeom>
            <a:gradFill rotWithShape="1">
              <a:gsLst>
                <a:gs pos="0">
                  <a:srgbClr val="283E51">
                    <a:alpha val="0"/>
                  </a:srgbClr>
                </a:gs>
                <a:gs pos="33333">
                  <a:srgbClr val="283E51">
                    <a:alpha val="75500"/>
                  </a:srgbClr>
                </a:gs>
                <a:gs pos="66667">
                  <a:srgbClr val="283E51">
                    <a:alpha val="100000"/>
                  </a:srgbClr>
                </a:gs>
                <a:gs pos="100000">
                  <a:srgbClr val="122737">
                    <a:alpha val="100000"/>
                  </a:srgbClr>
                </a:gs>
              </a:gsLst>
              <a:lin ang="0"/>
            </a:gradFill>
          </p:spPr>
        </p:sp>
        <p:sp>
          <p:nvSpPr>
            <p:cNvPr id="4" name="TextBox 4"/>
            <p:cNvSpPr txBox="1"/>
            <p:nvPr/>
          </p:nvSpPr>
          <p:spPr>
            <a:xfrm>
              <a:off x="0" y="-38100"/>
              <a:ext cx="4626614" cy="285097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81945" y="2636944"/>
            <a:ext cx="5141069" cy="514106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89A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229981" y="5191946"/>
            <a:ext cx="2586067" cy="25860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CAE4">
                <a:alpha val="49804"/>
              </a:srgbClr>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AutoShape 11"/>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12" name="AutoShape 12"/>
          <p:cNvSpPr/>
          <p:nvPr/>
        </p:nvSpPr>
        <p:spPr>
          <a:xfrm>
            <a:off x="16626823" y="1483471"/>
            <a:ext cx="632477" cy="0"/>
          </a:xfrm>
          <a:prstGeom prst="line">
            <a:avLst/>
          </a:prstGeom>
          <a:ln w="38100" cap="flat">
            <a:solidFill>
              <a:srgbClr val="CBE5FA"/>
            </a:solidFill>
            <a:prstDash val="solid"/>
            <a:headEnd type="none" w="sm" len="sm"/>
            <a:tailEnd type="none" w="sm" len="sm"/>
          </a:ln>
        </p:spPr>
      </p:sp>
      <p:grpSp>
        <p:nvGrpSpPr>
          <p:cNvPr id="13" name="Group 13"/>
          <p:cNvGrpSpPr/>
          <p:nvPr/>
        </p:nvGrpSpPr>
        <p:grpSpPr>
          <a:xfrm>
            <a:off x="1028700" y="8893175"/>
            <a:ext cx="353245" cy="35324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A2BB"/>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a:off x="16626823" y="1099942"/>
            <a:ext cx="632477" cy="0"/>
          </a:xfrm>
          <a:prstGeom prst="line">
            <a:avLst/>
          </a:prstGeom>
          <a:ln w="38100" cap="flat">
            <a:solidFill>
              <a:srgbClr val="CBE5FA"/>
            </a:solidFill>
            <a:prstDash val="solid"/>
            <a:headEnd type="none" w="sm" len="sm"/>
            <a:tailEnd type="none" w="sm" len="sm"/>
          </a:ln>
        </p:spPr>
      </p:sp>
      <p:sp>
        <p:nvSpPr>
          <p:cNvPr id="17" name="TextBox 17"/>
          <p:cNvSpPr txBox="1"/>
          <p:nvPr/>
        </p:nvSpPr>
        <p:spPr>
          <a:xfrm>
            <a:off x="2569032" y="3108224"/>
            <a:ext cx="12868247" cy="2048578"/>
          </a:xfrm>
          <a:prstGeom prst="rect">
            <a:avLst/>
          </a:prstGeom>
        </p:spPr>
        <p:txBody>
          <a:bodyPr lIns="0" tIns="0" rIns="0" bIns="0" rtlCol="0" anchor="t">
            <a:spAutoFit/>
          </a:bodyPr>
          <a:lstStyle/>
          <a:p>
            <a:pPr algn="l">
              <a:lnSpc>
                <a:spcPts val="16761"/>
              </a:lnSpc>
            </a:pPr>
            <a:r>
              <a:rPr lang="en-US" sz="11972" b="1" dirty="0">
                <a:solidFill>
                  <a:srgbClr val="FFFFFF"/>
                </a:solidFill>
                <a:latin typeface="Inter Bold"/>
                <a:ea typeface="Inter Bold"/>
                <a:cs typeface="Inter Bold"/>
                <a:sym typeface="Inter Bold"/>
              </a:rPr>
              <a:t>DATA ANALYSIS</a:t>
            </a:r>
          </a:p>
        </p:txBody>
      </p:sp>
      <p:sp>
        <p:nvSpPr>
          <p:cNvPr id="18" name="TextBox 18"/>
          <p:cNvSpPr txBox="1"/>
          <p:nvPr/>
        </p:nvSpPr>
        <p:spPr>
          <a:xfrm>
            <a:off x="2616273" y="5092685"/>
            <a:ext cx="10387814" cy="958973"/>
          </a:xfrm>
          <a:prstGeom prst="rect">
            <a:avLst/>
          </a:prstGeom>
        </p:spPr>
        <p:txBody>
          <a:bodyPr lIns="0" tIns="0" rIns="0" bIns="0" rtlCol="0" anchor="t">
            <a:spAutoFit/>
          </a:bodyPr>
          <a:lstStyle/>
          <a:p>
            <a:pPr algn="l">
              <a:lnSpc>
                <a:spcPts val="7858"/>
              </a:lnSpc>
            </a:pPr>
            <a:r>
              <a:rPr lang="en-US" sz="5612" b="1" dirty="0">
                <a:solidFill>
                  <a:srgbClr val="CBE5FA"/>
                </a:solidFill>
                <a:latin typeface="Montserrat Semi-Bold"/>
                <a:ea typeface="Montserrat Semi-Bold"/>
                <a:cs typeface="Montserrat Semi-Bold"/>
                <a:sym typeface="Montserrat Semi-Bold"/>
              </a:rPr>
              <a:t>FROM QUERIES TO CLARITY</a:t>
            </a:r>
          </a:p>
        </p:txBody>
      </p:sp>
      <p:sp>
        <p:nvSpPr>
          <p:cNvPr id="19" name="TextBox 19"/>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dirty="0">
                <a:solidFill>
                  <a:srgbClr val="FFFFFF"/>
                </a:solidFill>
                <a:latin typeface="Canva Sans Bold"/>
                <a:ea typeface="Canva Sans Bold"/>
                <a:cs typeface="Canva Sans Bold"/>
                <a:sym typeface="Canva Sans Bold"/>
              </a:rPr>
              <a:t>ECOM &amp; CO.</a:t>
            </a:r>
          </a:p>
        </p:txBody>
      </p:sp>
      <p:sp>
        <p:nvSpPr>
          <p:cNvPr id="20" name="TextBox 20"/>
          <p:cNvSpPr txBox="1"/>
          <p:nvPr/>
        </p:nvSpPr>
        <p:spPr>
          <a:xfrm>
            <a:off x="1680214" y="8845550"/>
            <a:ext cx="4722166" cy="422275"/>
          </a:xfrm>
          <a:prstGeom prst="rect">
            <a:avLst/>
          </a:prstGeom>
        </p:spPr>
        <p:txBody>
          <a:bodyPr lIns="0" tIns="0" rIns="0" bIns="0" rtlCol="0" anchor="t">
            <a:spAutoFit/>
          </a:bodyPr>
          <a:lstStyle/>
          <a:p>
            <a:pPr algn="l">
              <a:lnSpc>
                <a:spcPts val="3499"/>
              </a:lnSpc>
            </a:pPr>
            <a:r>
              <a:rPr lang="en-US" sz="2499" dirty="0">
                <a:solidFill>
                  <a:srgbClr val="FFFFFF"/>
                </a:solidFill>
                <a:latin typeface="Canva Sans"/>
                <a:ea typeface="Canva Sans"/>
                <a:cs typeface="Canva Sans"/>
                <a:sym typeface="Canva Sans"/>
              </a:rPr>
              <a:t>KHUSHI JAGNANI</a:t>
            </a:r>
          </a:p>
        </p:txBody>
      </p:sp>
      <p:sp>
        <p:nvSpPr>
          <p:cNvPr id="23" name="TextBox 23"/>
          <p:cNvSpPr txBox="1"/>
          <p:nvPr/>
        </p:nvSpPr>
        <p:spPr>
          <a:xfrm>
            <a:off x="15985854" y="8736415"/>
            <a:ext cx="1273446" cy="521885"/>
          </a:xfrm>
          <a:prstGeom prst="rect">
            <a:avLst/>
          </a:prstGeom>
        </p:spPr>
        <p:txBody>
          <a:bodyPr lIns="50800" tIns="50800" rIns="50800" bIns="50800" rtlCol="0" anchor="ctr"/>
          <a:lstStyle/>
          <a:p>
            <a:pPr algn="ctr">
              <a:lnSpc>
                <a:spcPts val="2659"/>
              </a:lnSpc>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8798" y="-247883"/>
            <a:ext cx="8017865" cy="10782766"/>
            <a:chOff x="0" y="0"/>
            <a:chExt cx="2398142" cy="3225124"/>
          </a:xfrm>
        </p:grpSpPr>
        <p:sp>
          <p:nvSpPr>
            <p:cNvPr id="3" name="Freeform 3"/>
            <p:cNvSpPr/>
            <p:nvPr/>
          </p:nvSpPr>
          <p:spPr>
            <a:xfrm>
              <a:off x="0" y="0"/>
              <a:ext cx="2398142" cy="3225124"/>
            </a:xfrm>
            <a:custGeom>
              <a:avLst/>
              <a:gdLst/>
              <a:ahLst/>
              <a:cxnLst/>
              <a:rect l="l" t="t" r="r" b="b"/>
              <a:pathLst>
                <a:path w="2398142" h="3225124">
                  <a:moveTo>
                    <a:pt x="38623" y="0"/>
                  </a:moveTo>
                  <a:lnTo>
                    <a:pt x="2359519" y="0"/>
                  </a:lnTo>
                  <a:cubicBezTo>
                    <a:pt x="2369763" y="0"/>
                    <a:pt x="2379587" y="4069"/>
                    <a:pt x="2386830" y="11313"/>
                  </a:cubicBezTo>
                  <a:cubicBezTo>
                    <a:pt x="2394073" y="18556"/>
                    <a:pt x="2398142" y="28380"/>
                    <a:pt x="2398142" y="38623"/>
                  </a:cubicBezTo>
                  <a:lnTo>
                    <a:pt x="2398142" y="3186500"/>
                  </a:lnTo>
                  <a:cubicBezTo>
                    <a:pt x="2398142" y="3196744"/>
                    <a:pt x="2394073" y="3206568"/>
                    <a:pt x="2386830" y="3213811"/>
                  </a:cubicBezTo>
                  <a:cubicBezTo>
                    <a:pt x="2379587" y="3221055"/>
                    <a:pt x="2369763" y="3225124"/>
                    <a:pt x="2359519" y="3225124"/>
                  </a:cubicBezTo>
                  <a:lnTo>
                    <a:pt x="38623" y="3225124"/>
                  </a:lnTo>
                  <a:cubicBezTo>
                    <a:pt x="28380" y="3225124"/>
                    <a:pt x="18556" y="3221055"/>
                    <a:pt x="11313" y="3213811"/>
                  </a:cubicBezTo>
                  <a:cubicBezTo>
                    <a:pt x="4069" y="3206568"/>
                    <a:pt x="0" y="3196744"/>
                    <a:pt x="0" y="3186500"/>
                  </a:cubicBezTo>
                  <a:lnTo>
                    <a:pt x="0" y="38623"/>
                  </a:lnTo>
                  <a:cubicBezTo>
                    <a:pt x="0" y="28380"/>
                    <a:pt x="4069" y="18556"/>
                    <a:pt x="11313" y="11313"/>
                  </a:cubicBezTo>
                  <a:cubicBezTo>
                    <a:pt x="18556" y="4069"/>
                    <a:pt x="28380" y="0"/>
                    <a:pt x="38623" y="0"/>
                  </a:cubicBezTo>
                  <a:close/>
                </a:path>
              </a:pathLst>
            </a:custGeom>
            <a:solidFill>
              <a:srgbClr val="263744"/>
            </a:solidFill>
          </p:spPr>
        </p:sp>
        <p:sp>
          <p:nvSpPr>
            <p:cNvPr id="4" name="TextBox 4"/>
            <p:cNvSpPr txBox="1"/>
            <p:nvPr/>
          </p:nvSpPr>
          <p:spPr>
            <a:xfrm>
              <a:off x="0" y="-38100"/>
              <a:ext cx="2398142" cy="3263224"/>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3C586D"/>
            </a:solidFill>
            <a:prstDash val="solid"/>
            <a:headEnd type="none" w="sm" len="sm"/>
            <a:tailEnd type="none" w="sm" len="sm"/>
          </a:ln>
        </p:spPr>
      </p:sp>
      <p:sp>
        <p:nvSpPr>
          <p:cNvPr id="11" name="Freeform 11"/>
          <p:cNvSpPr/>
          <p:nvPr/>
        </p:nvSpPr>
        <p:spPr>
          <a:xfrm>
            <a:off x="1298600" y="2256746"/>
            <a:ext cx="4607485" cy="5773507"/>
          </a:xfrm>
          <a:custGeom>
            <a:avLst/>
            <a:gdLst/>
            <a:ahLst/>
            <a:cxnLst/>
            <a:rect l="l" t="t" r="r" b="b"/>
            <a:pathLst>
              <a:path w="4607485" h="5773507">
                <a:moveTo>
                  <a:pt x="0" y="0"/>
                </a:moveTo>
                <a:lnTo>
                  <a:pt x="4607486" y="0"/>
                </a:lnTo>
                <a:lnTo>
                  <a:pt x="4607486" y="5773508"/>
                </a:lnTo>
                <a:lnTo>
                  <a:pt x="0" y="5773508"/>
                </a:lnTo>
                <a:lnTo>
                  <a:pt x="0" y="0"/>
                </a:lnTo>
                <a:close/>
              </a:path>
            </a:pathLst>
          </a:custGeom>
          <a:blipFill>
            <a:blip r:embed="rId2"/>
            <a:stretch>
              <a:fillRect/>
            </a:stretch>
          </a:blipFill>
          <a:ln w="85725" cap="sq">
            <a:solidFill>
              <a:srgbClr val="000000"/>
            </a:solidFill>
            <a:prstDash val="solid"/>
            <a:miter/>
          </a:ln>
        </p:spPr>
      </p:sp>
      <p:sp>
        <p:nvSpPr>
          <p:cNvPr id="12" name="TextBox 12"/>
          <p:cNvSpPr txBox="1"/>
          <p:nvPr/>
        </p:nvSpPr>
        <p:spPr>
          <a:xfrm>
            <a:off x="9479526" y="2706368"/>
            <a:ext cx="6962833" cy="2342192"/>
          </a:xfrm>
          <a:prstGeom prst="rect">
            <a:avLst/>
          </a:prstGeom>
        </p:spPr>
        <p:txBody>
          <a:bodyPr lIns="0" tIns="0" rIns="0" bIns="0" rtlCol="0" anchor="t">
            <a:spAutoFit/>
          </a:bodyPr>
          <a:lstStyle/>
          <a:p>
            <a:pPr algn="l">
              <a:lnSpc>
                <a:spcPts val="6088"/>
              </a:lnSpc>
            </a:pPr>
            <a:r>
              <a:rPr lang="en-US" sz="6088" b="1">
                <a:solidFill>
                  <a:srgbClr val="263744"/>
                </a:solidFill>
                <a:latin typeface="Inter Bold"/>
                <a:ea typeface="Inter Bold"/>
                <a:cs typeface="Inter Bold"/>
                <a:sym typeface="Inter Bold"/>
              </a:rPr>
              <a:t>ELECTRONICS PREMIUM PRODUCTS</a:t>
            </a:r>
          </a:p>
        </p:txBody>
      </p:sp>
      <p:sp>
        <p:nvSpPr>
          <p:cNvPr id="13" name="TextBox 13"/>
          <p:cNvSpPr txBox="1"/>
          <p:nvPr/>
        </p:nvSpPr>
        <p:spPr>
          <a:xfrm>
            <a:off x="9609296" y="5981700"/>
            <a:ext cx="6703292" cy="720725"/>
          </a:xfrm>
          <a:prstGeom prst="rect">
            <a:avLst/>
          </a:prstGeom>
        </p:spPr>
        <p:txBody>
          <a:bodyPr lIns="0" tIns="0" rIns="0" bIns="0" rtlCol="0" anchor="t">
            <a:spAutoFit/>
          </a:bodyPr>
          <a:lstStyle/>
          <a:p>
            <a:pPr algn="l">
              <a:lnSpc>
                <a:spcPts val="2800"/>
              </a:lnSpc>
            </a:pPr>
            <a:r>
              <a:rPr lang="en-US" sz="2000" dirty="0">
                <a:solidFill>
                  <a:srgbClr val="000000"/>
                </a:solidFill>
                <a:latin typeface="Poppins"/>
                <a:ea typeface="Poppins"/>
                <a:cs typeface="Poppins"/>
                <a:sym typeface="Poppins"/>
              </a:rPr>
              <a:t>List all products in the Electronics category with a price greater than ₹500.</a:t>
            </a:r>
          </a:p>
        </p:txBody>
      </p:sp>
      <p:sp>
        <p:nvSpPr>
          <p:cNvPr id="14" name="TextBox 14"/>
          <p:cNvSpPr txBox="1"/>
          <p:nvPr/>
        </p:nvSpPr>
        <p:spPr>
          <a:xfrm>
            <a:off x="9609296" y="7124700"/>
            <a:ext cx="6703292" cy="720725"/>
          </a:xfrm>
          <a:prstGeom prst="rect">
            <a:avLst/>
          </a:prstGeom>
        </p:spPr>
        <p:txBody>
          <a:bodyPr lIns="0" tIns="0" rIns="0" bIns="0" rtlCol="0" anchor="t">
            <a:spAutoFit/>
          </a:bodyPr>
          <a:lstStyle/>
          <a:p>
            <a:pPr algn="l">
              <a:lnSpc>
                <a:spcPts val="2800"/>
              </a:lnSpc>
            </a:pPr>
            <a:r>
              <a:rPr lang="en-US" sz="2000" dirty="0">
                <a:solidFill>
                  <a:srgbClr val="000000"/>
                </a:solidFill>
                <a:latin typeface="Poppins"/>
                <a:ea typeface="Poppins"/>
                <a:cs typeface="Poppins"/>
                <a:sym typeface="Poppins"/>
              </a:rPr>
              <a:t>Identifies high-value products in a competitive category.</a:t>
            </a:r>
          </a:p>
        </p:txBody>
      </p:sp>
      <p:sp>
        <p:nvSpPr>
          <p:cNvPr id="15" name="TextBox 15"/>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35630" y="3016533"/>
            <a:ext cx="5094688" cy="2497787"/>
            <a:chOff x="0" y="0"/>
            <a:chExt cx="1213302" cy="594849"/>
          </a:xfrm>
        </p:grpSpPr>
        <p:sp>
          <p:nvSpPr>
            <p:cNvPr id="3" name="Freeform 3"/>
            <p:cNvSpPr/>
            <p:nvPr/>
          </p:nvSpPr>
          <p:spPr>
            <a:xfrm>
              <a:off x="0" y="0"/>
              <a:ext cx="1213302" cy="594849"/>
            </a:xfrm>
            <a:custGeom>
              <a:avLst/>
              <a:gdLst/>
              <a:ahLst/>
              <a:cxnLst/>
              <a:rect l="l" t="t" r="r" b="b"/>
              <a:pathLst>
                <a:path w="1213302" h="594849">
                  <a:moveTo>
                    <a:pt x="45588" y="0"/>
                  </a:moveTo>
                  <a:lnTo>
                    <a:pt x="1167714" y="0"/>
                  </a:lnTo>
                  <a:cubicBezTo>
                    <a:pt x="1192891" y="0"/>
                    <a:pt x="1213302" y="20411"/>
                    <a:pt x="1213302" y="45588"/>
                  </a:cubicBezTo>
                  <a:lnTo>
                    <a:pt x="1213302" y="549261"/>
                  </a:lnTo>
                  <a:cubicBezTo>
                    <a:pt x="1213302" y="574438"/>
                    <a:pt x="1192891" y="594849"/>
                    <a:pt x="1167714" y="594849"/>
                  </a:cubicBezTo>
                  <a:lnTo>
                    <a:pt x="45588" y="594849"/>
                  </a:lnTo>
                  <a:cubicBezTo>
                    <a:pt x="20411" y="594849"/>
                    <a:pt x="0" y="574438"/>
                    <a:pt x="0" y="549261"/>
                  </a:cubicBezTo>
                  <a:lnTo>
                    <a:pt x="0" y="45588"/>
                  </a:lnTo>
                  <a:cubicBezTo>
                    <a:pt x="0" y="20411"/>
                    <a:pt x="20411" y="0"/>
                    <a:pt x="45588" y="0"/>
                  </a:cubicBezTo>
                  <a:close/>
                </a:path>
              </a:pathLst>
            </a:custGeom>
            <a:solidFill>
              <a:srgbClr val="263744"/>
            </a:solidFill>
          </p:spPr>
        </p:sp>
        <p:sp>
          <p:nvSpPr>
            <p:cNvPr id="4" name="TextBox 4"/>
            <p:cNvSpPr txBox="1"/>
            <p:nvPr/>
          </p:nvSpPr>
          <p:spPr>
            <a:xfrm>
              <a:off x="0" y="-38100"/>
              <a:ext cx="1213302" cy="6329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10273" y="3640069"/>
            <a:ext cx="1250713" cy="125071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89A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735630" y="5936022"/>
            <a:ext cx="5094688" cy="2497787"/>
            <a:chOff x="0" y="0"/>
            <a:chExt cx="1213302" cy="594849"/>
          </a:xfrm>
        </p:grpSpPr>
        <p:sp>
          <p:nvSpPr>
            <p:cNvPr id="9" name="Freeform 9"/>
            <p:cNvSpPr/>
            <p:nvPr/>
          </p:nvSpPr>
          <p:spPr>
            <a:xfrm>
              <a:off x="0" y="0"/>
              <a:ext cx="1213302" cy="594849"/>
            </a:xfrm>
            <a:custGeom>
              <a:avLst/>
              <a:gdLst/>
              <a:ahLst/>
              <a:cxnLst/>
              <a:rect l="l" t="t" r="r" b="b"/>
              <a:pathLst>
                <a:path w="1213302" h="594849">
                  <a:moveTo>
                    <a:pt x="45588" y="0"/>
                  </a:moveTo>
                  <a:lnTo>
                    <a:pt x="1167714" y="0"/>
                  </a:lnTo>
                  <a:cubicBezTo>
                    <a:pt x="1192891" y="0"/>
                    <a:pt x="1213302" y="20411"/>
                    <a:pt x="1213302" y="45588"/>
                  </a:cubicBezTo>
                  <a:lnTo>
                    <a:pt x="1213302" y="549261"/>
                  </a:lnTo>
                  <a:cubicBezTo>
                    <a:pt x="1213302" y="574438"/>
                    <a:pt x="1192891" y="594849"/>
                    <a:pt x="1167714" y="594849"/>
                  </a:cubicBezTo>
                  <a:lnTo>
                    <a:pt x="45588" y="594849"/>
                  </a:lnTo>
                  <a:cubicBezTo>
                    <a:pt x="20411" y="594849"/>
                    <a:pt x="0" y="574438"/>
                    <a:pt x="0" y="549261"/>
                  </a:cubicBezTo>
                  <a:lnTo>
                    <a:pt x="0" y="45588"/>
                  </a:lnTo>
                  <a:cubicBezTo>
                    <a:pt x="0" y="20411"/>
                    <a:pt x="20411" y="0"/>
                    <a:pt x="45588" y="0"/>
                  </a:cubicBezTo>
                  <a:close/>
                </a:path>
              </a:pathLst>
            </a:custGeom>
            <a:solidFill>
              <a:srgbClr val="263744"/>
            </a:solidFill>
          </p:spPr>
        </p:sp>
        <p:sp>
          <p:nvSpPr>
            <p:cNvPr id="10" name="TextBox 10"/>
            <p:cNvSpPr txBox="1"/>
            <p:nvPr/>
          </p:nvSpPr>
          <p:spPr>
            <a:xfrm>
              <a:off x="0" y="-38100"/>
              <a:ext cx="1213302" cy="63294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110273" y="6559558"/>
            <a:ext cx="1250713" cy="12507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89A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15" name="AutoShape 15"/>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16" name="AutoShape 16"/>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17" name="Group 17"/>
          <p:cNvGrpSpPr/>
          <p:nvPr/>
        </p:nvGrpSpPr>
        <p:grpSpPr>
          <a:xfrm>
            <a:off x="16897118" y="3287778"/>
            <a:ext cx="2092393" cy="5146030"/>
            <a:chOff x="0" y="0"/>
            <a:chExt cx="551083" cy="1355333"/>
          </a:xfrm>
        </p:grpSpPr>
        <p:sp>
          <p:nvSpPr>
            <p:cNvPr id="18" name="Freeform 18"/>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84A2BB"/>
            </a:solidFill>
          </p:spPr>
        </p:sp>
        <p:sp>
          <p:nvSpPr>
            <p:cNvPr id="19" name="TextBox 19"/>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163818" y="2913847"/>
            <a:ext cx="2092393" cy="5893892"/>
            <a:chOff x="0" y="0"/>
            <a:chExt cx="551083" cy="1552301"/>
          </a:xfrm>
        </p:grpSpPr>
        <p:sp>
          <p:nvSpPr>
            <p:cNvPr id="21" name="Freeform 21"/>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22" name="TextBox 22"/>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01511" y="3287778"/>
            <a:ext cx="2092393" cy="5146030"/>
            <a:chOff x="0" y="0"/>
            <a:chExt cx="551083" cy="1355333"/>
          </a:xfrm>
        </p:grpSpPr>
        <p:sp>
          <p:nvSpPr>
            <p:cNvPr id="24" name="Freeform 24"/>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84A2BB"/>
            </a:solidFill>
          </p:spPr>
        </p:sp>
        <p:sp>
          <p:nvSpPr>
            <p:cNvPr id="25" name="TextBox 25"/>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8211" y="2913847"/>
            <a:ext cx="2092393" cy="5893892"/>
            <a:chOff x="0" y="0"/>
            <a:chExt cx="551083" cy="1552301"/>
          </a:xfrm>
        </p:grpSpPr>
        <p:sp>
          <p:nvSpPr>
            <p:cNvPr id="27" name="Freeform 27"/>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28" name="TextBox 28"/>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97471" y="9557758"/>
            <a:ext cx="21282941" cy="1594069"/>
            <a:chOff x="0" y="0"/>
            <a:chExt cx="5605384" cy="419837"/>
          </a:xfrm>
        </p:grpSpPr>
        <p:sp>
          <p:nvSpPr>
            <p:cNvPr id="30" name="Freeform 30"/>
            <p:cNvSpPr/>
            <p:nvPr/>
          </p:nvSpPr>
          <p:spPr>
            <a:xfrm>
              <a:off x="0" y="0"/>
              <a:ext cx="5605384" cy="419837"/>
            </a:xfrm>
            <a:custGeom>
              <a:avLst/>
              <a:gdLst/>
              <a:ahLst/>
              <a:cxnLst/>
              <a:rect l="l" t="t" r="r" b="b"/>
              <a:pathLst>
                <a:path w="5605384" h="419837">
                  <a:moveTo>
                    <a:pt x="18552" y="0"/>
                  </a:moveTo>
                  <a:lnTo>
                    <a:pt x="5586832" y="0"/>
                  </a:lnTo>
                  <a:cubicBezTo>
                    <a:pt x="5597078" y="0"/>
                    <a:pt x="5605384" y="8306"/>
                    <a:pt x="5605384" y="18552"/>
                  </a:cubicBezTo>
                  <a:lnTo>
                    <a:pt x="5605384" y="401285"/>
                  </a:lnTo>
                  <a:cubicBezTo>
                    <a:pt x="5605384" y="406206"/>
                    <a:pt x="5603429" y="410924"/>
                    <a:pt x="5599950" y="414403"/>
                  </a:cubicBezTo>
                  <a:cubicBezTo>
                    <a:pt x="5596471" y="417883"/>
                    <a:pt x="5591752" y="419837"/>
                    <a:pt x="5586832" y="419837"/>
                  </a:cubicBezTo>
                  <a:lnTo>
                    <a:pt x="18552" y="419837"/>
                  </a:lnTo>
                  <a:cubicBezTo>
                    <a:pt x="8306" y="419837"/>
                    <a:pt x="0" y="411531"/>
                    <a:pt x="0" y="401285"/>
                  </a:cubicBezTo>
                  <a:lnTo>
                    <a:pt x="0" y="18552"/>
                  </a:lnTo>
                  <a:cubicBezTo>
                    <a:pt x="0" y="8306"/>
                    <a:pt x="8306" y="0"/>
                    <a:pt x="1855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31" name="TextBox 31"/>
            <p:cNvSpPr txBox="1"/>
            <p:nvPr/>
          </p:nvSpPr>
          <p:spPr>
            <a:xfrm>
              <a:off x="0" y="-38100"/>
              <a:ext cx="5605384" cy="457937"/>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0538225" y="3938401"/>
            <a:ext cx="394808" cy="654050"/>
          </a:xfrm>
          <a:custGeom>
            <a:avLst/>
            <a:gdLst/>
            <a:ahLst/>
            <a:cxnLst/>
            <a:rect l="l" t="t" r="r" b="b"/>
            <a:pathLst>
              <a:path w="394808" h="654050">
                <a:moveTo>
                  <a:pt x="0" y="0"/>
                </a:moveTo>
                <a:lnTo>
                  <a:pt x="394809" y="0"/>
                </a:lnTo>
                <a:lnTo>
                  <a:pt x="394809" y="654050"/>
                </a:lnTo>
                <a:lnTo>
                  <a:pt x="0" y="654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Freeform 36"/>
          <p:cNvSpPr/>
          <p:nvPr/>
        </p:nvSpPr>
        <p:spPr>
          <a:xfrm>
            <a:off x="10365655" y="6936696"/>
            <a:ext cx="739950" cy="496439"/>
          </a:xfrm>
          <a:custGeom>
            <a:avLst/>
            <a:gdLst/>
            <a:ahLst/>
            <a:cxnLst/>
            <a:rect l="l" t="t" r="r" b="b"/>
            <a:pathLst>
              <a:path w="739950" h="496439">
                <a:moveTo>
                  <a:pt x="0" y="0"/>
                </a:moveTo>
                <a:lnTo>
                  <a:pt x="739949" y="0"/>
                </a:lnTo>
                <a:lnTo>
                  <a:pt x="739949" y="496438"/>
                </a:lnTo>
                <a:lnTo>
                  <a:pt x="0" y="496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Freeform 37"/>
          <p:cNvSpPr/>
          <p:nvPr/>
        </p:nvSpPr>
        <p:spPr>
          <a:xfrm>
            <a:off x="2133600" y="4548133"/>
            <a:ext cx="4961930" cy="4239607"/>
          </a:xfrm>
          <a:custGeom>
            <a:avLst/>
            <a:gdLst/>
            <a:ahLst/>
            <a:cxnLst/>
            <a:rect l="l" t="t" r="r" b="b"/>
            <a:pathLst>
              <a:path w="4677530" h="4022848">
                <a:moveTo>
                  <a:pt x="0" y="0"/>
                </a:moveTo>
                <a:lnTo>
                  <a:pt x="4677531" y="0"/>
                </a:lnTo>
                <a:lnTo>
                  <a:pt x="4677531" y="4022848"/>
                </a:lnTo>
                <a:lnTo>
                  <a:pt x="0" y="4022848"/>
                </a:lnTo>
                <a:lnTo>
                  <a:pt x="0" y="0"/>
                </a:lnTo>
                <a:close/>
              </a:path>
            </a:pathLst>
          </a:custGeom>
          <a:blipFill>
            <a:blip r:embed="rId6"/>
            <a:stretch>
              <a:fillRect/>
            </a:stretch>
          </a:blipFill>
        </p:spPr>
        <p:txBody>
          <a:bodyPr/>
          <a:lstStyle/>
          <a:p>
            <a:endParaRPr lang="en-IN" dirty="0"/>
          </a:p>
        </p:txBody>
      </p:sp>
      <p:sp>
        <p:nvSpPr>
          <p:cNvPr id="38" name="TextBox 38"/>
          <p:cNvSpPr txBox="1"/>
          <p:nvPr/>
        </p:nvSpPr>
        <p:spPr>
          <a:xfrm>
            <a:off x="2356159" y="2619380"/>
            <a:ext cx="7216790" cy="1646046"/>
          </a:xfrm>
          <a:prstGeom prst="rect">
            <a:avLst/>
          </a:prstGeom>
        </p:spPr>
        <p:txBody>
          <a:bodyPr lIns="0" tIns="0" rIns="0" bIns="0" rtlCol="0" anchor="t">
            <a:spAutoFit/>
          </a:bodyPr>
          <a:lstStyle/>
          <a:p>
            <a:pPr algn="l">
              <a:lnSpc>
                <a:spcPts val="6310"/>
              </a:lnSpc>
            </a:pPr>
            <a:r>
              <a:rPr lang="en-US" sz="6310" b="1">
                <a:solidFill>
                  <a:srgbClr val="263744"/>
                </a:solidFill>
                <a:latin typeface="Inter Bold"/>
                <a:ea typeface="Inter Bold"/>
                <a:cs typeface="Inter Bold"/>
                <a:sym typeface="Inter Bold"/>
              </a:rPr>
              <a:t>RETURNS ANALYSIS</a:t>
            </a:r>
          </a:p>
        </p:txBody>
      </p:sp>
      <p:sp>
        <p:nvSpPr>
          <p:cNvPr id="39" name="TextBox 39"/>
          <p:cNvSpPr txBox="1"/>
          <p:nvPr/>
        </p:nvSpPr>
        <p:spPr>
          <a:xfrm>
            <a:off x="11656261" y="3695514"/>
            <a:ext cx="3611605" cy="720725"/>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Find orders where the product was returned.</a:t>
            </a:r>
          </a:p>
        </p:txBody>
      </p:sp>
      <p:sp>
        <p:nvSpPr>
          <p:cNvPr id="40" name="TextBox 40"/>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6489A8"/>
                </a:solidFill>
                <a:latin typeface="Canva Sans Bold"/>
                <a:ea typeface="Canva Sans Bold"/>
                <a:cs typeface="Canva Sans Bold"/>
                <a:sym typeface="Canva Sans Bold"/>
              </a:rPr>
              <a:t>ECOM &amp; CO.</a:t>
            </a:r>
          </a:p>
        </p:txBody>
      </p:sp>
      <p:sp>
        <p:nvSpPr>
          <p:cNvPr id="42" name="TextBox 42"/>
          <p:cNvSpPr txBox="1"/>
          <p:nvPr/>
        </p:nvSpPr>
        <p:spPr>
          <a:xfrm>
            <a:off x="11308586" y="6670882"/>
            <a:ext cx="4306957" cy="98996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Helps understand return trends, which impact profit and customer satisfaction.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027528" y="5844236"/>
            <a:ext cx="6830663" cy="3175488"/>
            <a:chOff x="0" y="0"/>
            <a:chExt cx="929303" cy="432021"/>
          </a:xfrm>
        </p:grpSpPr>
        <p:sp>
          <p:nvSpPr>
            <p:cNvPr id="15" name="Freeform 15"/>
            <p:cNvSpPr/>
            <p:nvPr/>
          </p:nvSpPr>
          <p:spPr>
            <a:xfrm>
              <a:off x="0" y="0"/>
              <a:ext cx="929303" cy="432021"/>
            </a:xfrm>
            <a:custGeom>
              <a:avLst/>
              <a:gdLst/>
              <a:ahLst/>
              <a:cxnLst/>
              <a:rect l="l" t="t" r="r" b="b"/>
              <a:pathLst>
                <a:path w="929303" h="432021">
                  <a:moveTo>
                    <a:pt x="45336" y="0"/>
                  </a:moveTo>
                  <a:lnTo>
                    <a:pt x="883966" y="0"/>
                  </a:lnTo>
                  <a:cubicBezTo>
                    <a:pt x="895990" y="0"/>
                    <a:pt x="907522" y="4776"/>
                    <a:pt x="916024" y="13279"/>
                  </a:cubicBezTo>
                  <a:cubicBezTo>
                    <a:pt x="924526" y="21781"/>
                    <a:pt x="929303" y="33312"/>
                    <a:pt x="929303" y="45336"/>
                  </a:cubicBezTo>
                  <a:lnTo>
                    <a:pt x="929303" y="386685"/>
                  </a:lnTo>
                  <a:cubicBezTo>
                    <a:pt x="929303" y="411723"/>
                    <a:pt x="909005" y="432021"/>
                    <a:pt x="883966" y="432021"/>
                  </a:cubicBezTo>
                  <a:lnTo>
                    <a:pt x="45336" y="432021"/>
                  </a:lnTo>
                  <a:cubicBezTo>
                    <a:pt x="20298" y="432021"/>
                    <a:pt x="0" y="411723"/>
                    <a:pt x="0" y="386685"/>
                  </a:cubicBezTo>
                  <a:lnTo>
                    <a:pt x="0" y="45336"/>
                  </a:lnTo>
                  <a:cubicBezTo>
                    <a:pt x="0" y="20298"/>
                    <a:pt x="20298" y="0"/>
                    <a:pt x="45336" y="0"/>
                  </a:cubicBezTo>
                  <a:close/>
                </a:path>
              </a:pathLst>
            </a:custGeom>
            <a:blipFill>
              <a:blip r:embed="rId2"/>
              <a:stretch>
                <a:fillRect b="-87154"/>
              </a:stretch>
            </a:blipFill>
          </p:spPr>
        </p:sp>
      </p:grpSp>
      <p:sp>
        <p:nvSpPr>
          <p:cNvPr id="16" name="Freeform 16"/>
          <p:cNvSpPr/>
          <p:nvPr/>
        </p:nvSpPr>
        <p:spPr>
          <a:xfrm>
            <a:off x="2304262" y="2570939"/>
            <a:ext cx="5745793" cy="3143924"/>
          </a:xfrm>
          <a:custGeom>
            <a:avLst/>
            <a:gdLst/>
            <a:ahLst/>
            <a:cxnLst/>
            <a:rect l="l" t="t" r="r" b="b"/>
            <a:pathLst>
              <a:path w="5745793" h="3143924">
                <a:moveTo>
                  <a:pt x="0" y="0"/>
                </a:moveTo>
                <a:lnTo>
                  <a:pt x="5745793" y="0"/>
                </a:lnTo>
                <a:lnTo>
                  <a:pt x="5745793" y="3143924"/>
                </a:lnTo>
                <a:lnTo>
                  <a:pt x="0" y="3143924"/>
                </a:lnTo>
                <a:lnTo>
                  <a:pt x="0" y="0"/>
                </a:lnTo>
                <a:close/>
              </a:path>
            </a:pathLst>
          </a:custGeom>
          <a:blipFill>
            <a:blip r:embed="rId3"/>
            <a:stretch>
              <a:fillRect/>
            </a:stretch>
          </a:blipFill>
        </p:spPr>
      </p:sp>
      <p:sp>
        <p:nvSpPr>
          <p:cNvPr id="17" name="TextBox 17"/>
          <p:cNvSpPr txBox="1"/>
          <p:nvPr/>
        </p:nvSpPr>
        <p:spPr>
          <a:xfrm>
            <a:off x="9431352" y="2680517"/>
            <a:ext cx="7472212" cy="1518920"/>
          </a:xfrm>
          <a:prstGeom prst="rect">
            <a:avLst/>
          </a:prstGeom>
        </p:spPr>
        <p:txBody>
          <a:bodyPr lIns="0" tIns="0" rIns="0" bIns="0" rtlCol="0" anchor="t">
            <a:spAutoFit/>
          </a:bodyPr>
          <a:lstStyle/>
          <a:p>
            <a:pPr algn="l">
              <a:lnSpc>
                <a:spcPts val="5800"/>
              </a:lnSpc>
            </a:pPr>
            <a:r>
              <a:rPr lang="en-US" sz="5800" b="1">
                <a:solidFill>
                  <a:srgbClr val="263744"/>
                </a:solidFill>
                <a:latin typeface="Inter Bold"/>
                <a:ea typeface="Inter Bold"/>
                <a:cs typeface="Inter Bold"/>
                <a:sym typeface="Inter Bold"/>
              </a:rPr>
              <a:t>GENDER &amp; REGION ORDER PATTERNS</a:t>
            </a:r>
          </a:p>
        </p:txBody>
      </p:sp>
      <p:sp>
        <p:nvSpPr>
          <p:cNvPr id="18" name="TextBox 18"/>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263744"/>
                </a:solidFill>
                <a:latin typeface="Canva Sans Bold"/>
                <a:ea typeface="Canva Sans Bold"/>
                <a:cs typeface="Canva Sans Bold"/>
                <a:sym typeface="Canva Sans Bold"/>
              </a:rPr>
              <a:t>ECOM &amp; CO.</a:t>
            </a:r>
          </a:p>
        </p:txBody>
      </p:sp>
      <p:sp>
        <p:nvSpPr>
          <p:cNvPr id="19" name="TextBox 19"/>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dirty="0">
                <a:solidFill>
                  <a:srgbClr val="FFFFFF"/>
                </a:solidFill>
                <a:latin typeface="Canva Sans Bold"/>
                <a:ea typeface="Canva Sans Bold"/>
                <a:cs typeface="Canva Sans Bold"/>
                <a:sym typeface="Canva Sans Bold"/>
              </a:rPr>
              <a:t>Page</a:t>
            </a:r>
          </a:p>
        </p:txBody>
      </p:sp>
      <p:sp>
        <p:nvSpPr>
          <p:cNvPr id="20" name="TextBox 20"/>
          <p:cNvSpPr txBox="1"/>
          <p:nvPr/>
        </p:nvSpPr>
        <p:spPr>
          <a:xfrm>
            <a:off x="9686400" y="5229865"/>
            <a:ext cx="7846406" cy="3568221"/>
          </a:xfrm>
          <a:prstGeom prst="rect">
            <a:avLst/>
          </a:prstGeom>
        </p:spPr>
        <p:txBody>
          <a:bodyPr wrap="square" lIns="0" tIns="0" rIns="0" bIns="0" rtlCol="0" anchor="t">
            <a:spAutoFit/>
          </a:bodyPr>
          <a:lstStyle/>
          <a:p>
            <a:pPr algn="l">
              <a:lnSpc>
                <a:spcPts val="3499"/>
              </a:lnSpc>
            </a:pPr>
            <a:r>
              <a:rPr lang="en-US" sz="2499" b="1" dirty="0">
                <a:solidFill>
                  <a:srgbClr val="263744"/>
                </a:solidFill>
                <a:latin typeface="Poppins Semi-Bold"/>
                <a:ea typeface="Poppins Semi-Bold"/>
                <a:cs typeface="Poppins Semi-Bold"/>
                <a:sym typeface="Poppins Semi-Bold"/>
              </a:rPr>
              <a:t>Get the number of orders placed by each customer gender, grouped by region.</a:t>
            </a:r>
          </a:p>
          <a:p>
            <a:pPr algn="l">
              <a:lnSpc>
                <a:spcPts val="3499"/>
              </a:lnSpc>
            </a:pPr>
            <a:endParaRPr lang="en-US" sz="2499" b="1" dirty="0">
              <a:solidFill>
                <a:srgbClr val="263744"/>
              </a:solidFill>
              <a:latin typeface="Poppins Semi-Bold"/>
              <a:ea typeface="Poppins Semi-Bold"/>
              <a:cs typeface="Poppins Semi-Bold"/>
              <a:sym typeface="Poppins Semi-Bold"/>
            </a:endParaRPr>
          </a:p>
          <a:p>
            <a:pPr algn="l">
              <a:lnSpc>
                <a:spcPts val="3499"/>
              </a:lnSpc>
            </a:pPr>
            <a:endParaRPr lang="en-US" sz="2499" b="1" dirty="0">
              <a:solidFill>
                <a:srgbClr val="263744"/>
              </a:solidFill>
              <a:latin typeface="Poppins Semi-Bold"/>
              <a:ea typeface="Poppins Semi-Bold"/>
              <a:cs typeface="Poppins Semi-Bold"/>
              <a:sym typeface="Poppins Semi-Bold"/>
            </a:endParaRPr>
          </a:p>
          <a:p>
            <a:pPr algn="l">
              <a:lnSpc>
                <a:spcPts val="3499"/>
              </a:lnSpc>
            </a:pPr>
            <a:r>
              <a:rPr lang="en-US" sz="2499" b="1" dirty="0">
                <a:solidFill>
                  <a:srgbClr val="263744"/>
                </a:solidFill>
                <a:latin typeface="Poppins Semi-Bold"/>
                <a:ea typeface="Poppins Semi-Bold"/>
                <a:cs typeface="Poppins Semi-Bold"/>
                <a:sym typeface="Poppins Semi-Bold"/>
              </a:rPr>
              <a:t>Shows demographic buying patterns across regions for targeted campaigns.</a:t>
            </a:r>
          </a:p>
          <a:p>
            <a:pPr algn="l">
              <a:lnSpc>
                <a:spcPts val="3499"/>
              </a:lnSpc>
            </a:pPr>
            <a:endParaRPr lang="en-US" sz="2499" b="1" dirty="0">
              <a:solidFill>
                <a:srgbClr val="263744"/>
              </a:solidFill>
              <a:latin typeface="Poppins Semi-Bold"/>
              <a:ea typeface="Poppins Semi-Bold"/>
              <a:cs typeface="Poppins Semi-Bold"/>
              <a:sym typeface="Poppins Semi-Bold"/>
            </a:endParaRPr>
          </a:p>
          <a:p>
            <a:pPr algn="l">
              <a:lnSpc>
                <a:spcPts val="3499"/>
              </a:lnSpc>
            </a:pPr>
            <a:endParaRPr lang="en-US" sz="2499" b="1" dirty="0">
              <a:solidFill>
                <a:srgbClr val="263744"/>
              </a:solidFill>
              <a:latin typeface="Poppins Semi-Bold"/>
              <a:ea typeface="Poppins Semi-Bold"/>
              <a:cs typeface="Poppins Semi-Bold"/>
              <a:sym typeface="Poppin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64630" y="4100008"/>
            <a:ext cx="3833674" cy="4380471"/>
            <a:chOff x="0" y="0"/>
            <a:chExt cx="1146651" cy="1310198"/>
          </a:xfrm>
        </p:grpSpPr>
        <p:sp>
          <p:nvSpPr>
            <p:cNvPr id="3" name="Freeform 3"/>
            <p:cNvSpPr/>
            <p:nvPr/>
          </p:nvSpPr>
          <p:spPr>
            <a:xfrm>
              <a:off x="0" y="0"/>
              <a:ext cx="1146651" cy="1310198"/>
            </a:xfrm>
            <a:custGeom>
              <a:avLst/>
              <a:gdLst/>
              <a:ahLst/>
              <a:cxnLst/>
              <a:rect l="l" t="t" r="r" b="b"/>
              <a:pathLst>
                <a:path w="1146651" h="1310198">
                  <a:moveTo>
                    <a:pt x="80778" y="0"/>
                  </a:moveTo>
                  <a:lnTo>
                    <a:pt x="1065873" y="0"/>
                  </a:lnTo>
                  <a:cubicBezTo>
                    <a:pt x="1110486" y="0"/>
                    <a:pt x="1146651" y="36166"/>
                    <a:pt x="1146651" y="80778"/>
                  </a:cubicBezTo>
                  <a:lnTo>
                    <a:pt x="1146651" y="1229420"/>
                  </a:lnTo>
                  <a:cubicBezTo>
                    <a:pt x="1146651" y="1250844"/>
                    <a:pt x="1138141" y="1271390"/>
                    <a:pt x="1122992" y="1286539"/>
                  </a:cubicBezTo>
                  <a:cubicBezTo>
                    <a:pt x="1107843" y="1301688"/>
                    <a:pt x="1087297" y="1310198"/>
                    <a:pt x="1065873" y="1310198"/>
                  </a:cubicBezTo>
                  <a:lnTo>
                    <a:pt x="80778" y="1310198"/>
                  </a:lnTo>
                  <a:cubicBezTo>
                    <a:pt x="59354" y="1310198"/>
                    <a:pt x="38808" y="1301688"/>
                    <a:pt x="23659" y="1286539"/>
                  </a:cubicBezTo>
                  <a:cubicBezTo>
                    <a:pt x="8511" y="1271390"/>
                    <a:pt x="0" y="1250844"/>
                    <a:pt x="0" y="1229420"/>
                  </a:cubicBezTo>
                  <a:lnTo>
                    <a:pt x="0" y="80778"/>
                  </a:lnTo>
                  <a:cubicBezTo>
                    <a:pt x="0" y="59354"/>
                    <a:pt x="8511" y="38808"/>
                    <a:pt x="23659" y="23659"/>
                  </a:cubicBezTo>
                  <a:cubicBezTo>
                    <a:pt x="38808" y="8511"/>
                    <a:pt x="59354" y="0"/>
                    <a:pt x="80778" y="0"/>
                  </a:cubicBezTo>
                  <a:close/>
                </a:path>
              </a:pathLst>
            </a:custGeom>
            <a:solidFill>
              <a:srgbClr val="3C586D"/>
            </a:solidFill>
          </p:spPr>
        </p:sp>
        <p:sp>
          <p:nvSpPr>
            <p:cNvPr id="4" name="TextBox 4"/>
            <p:cNvSpPr txBox="1"/>
            <p:nvPr/>
          </p:nvSpPr>
          <p:spPr>
            <a:xfrm>
              <a:off x="0" y="-38100"/>
              <a:ext cx="1146651" cy="134829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3C586D"/>
            </a:solidFill>
            <a:prstDash val="solid"/>
            <a:headEnd type="none" w="sm" len="sm"/>
            <a:tailEnd type="none" w="sm" len="sm"/>
          </a:ln>
        </p:spPr>
      </p:sp>
      <p:sp>
        <p:nvSpPr>
          <p:cNvPr id="11" name="Freeform 11"/>
          <p:cNvSpPr/>
          <p:nvPr/>
        </p:nvSpPr>
        <p:spPr>
          <a:xfrm>
            <a:off x="11393546" y="6629702"/>
            <a:ext cx="6353956" cy="2186373"/>
          </a:xfrm>
          <a:custGeom>
            <a:avLst/>
            <a:gdLst/>
            <a:ahLst/>
            <a:cxnLst/>
            <a:rect l="l" t="t" r="r" b="b"/>
            <a:pathLst>
              <a:path w="6353956" h="2186373">
                <a:moveTo>
                  <a:pt x="0" y="0"/>
                </a:moveTo>
                <a:lnTo>
                  <a:pt x="6353957" y="0"/>
                </a:lnTo>
                <a:lnTo>
                  <a:pt x="6353957" y="2186373"/>
                </a:lnTo>
                <a:lnTo>
                  <a:pt x="0" y="2186373"/>
                </a:lnTo>
                <a:lnTo>
                  <a:pt x="0" y="0"/>
                </a:lnTo>
                <a:close/>
              </a:path>
            </a:pathLst>
          </a:custGeom>
          <a:blipFill>
            <a:blip r:embed="rId2"/>
            <a:stretch>
              <a:fillRect t="-1164" b="-1164"/>
            </a:stretch>
          </a:blipFill>
          <a:ln w="38100" cap="sq">
            <a:solidFill>
              <a:srgbClr val="000000"/>
            </a:solidFill>
            <a:prstDash val="solid"/>
            <a:miter/>
          </a:ln>
        </p:spPr>
      </p:sp>
      <p:sp>
        <p:nvSpPr>
          <p:cNvPr id="12" name="Freeform 12"/>
          <p:cNvSpPr/>
          <p:nvPr/>
        </p:nvSpPr>
        <p:spPr>
          <a:xfrm>
            <a:off x="11393546" y="4167089"/>
            <a:ext cx="6353956" cy="2462613"/>
          </a:xfrm>
          <a:custGeom>
            <a:avLst/>
            <a:gdLst/>
            <a:ahLst/>
            <a:cxnLst/>
            <a:rect l="l" t="t" r="r" b="b"/>
            <a:pathLst>
              <a:path w="6353956" h="2462613">
                <a:moveTo>
                  <a:pt x="0" y="0"/>
                </a:moveTo>
                <a:lnTo>
                  <a:pt x="6353957" y="0"/>
                </a:lnTo>
                <a:lnTo>
                  <a:pt x="6353957" y="2462613"/>
                </a:lnTo>
                <a:lnTo>
                  <a:pt x="0" y="2462613"/>
                </a:lnTo>
                <a:lnTo>
                  <a:pt x="0" y="0"/>
                </a:lnTo>
                <a:close/>
              </a:path>
            </a:pathLst>
          </a:custGeom>
          <a:blipFill>
            <a:blip r:embed="rId3"/>
            <a:stretch>
              <a:fillRect t="-5767" r="-330" b="-13855"/>
            </a:stretch>
          </a:blipFill>
          <a:ln w="57150" cap="sq">
            <a:solidFill>
              <a:srgbClr val="000000"/>
            </a:solidFill>
            <a:prstDash val="solid"/>
            <a:miter/>
          </a:ln>
        </p:spPr>
      </p:sp>
      <p:sp>
        <p:nvSpPr>
          <p:cNvPr id="13" name="TextBox 13"/>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6489A8"/>
                </a:solidFill>
                <a:latin typeface="Canva Sans Bold"/>
                <a:ea typeface="Canva Sans Bold"/>
                <a:cs typeface="Canva Sans Bold"/>
                <a:sym typeface="Canva Sans Bold"/>
              </a:rPr>
              <a:t>ECOM &amp; CO.</a:t>
            </a:r>
          </a:p>
        </p:txBody>
      </p:sp>
      <p:sp>
        <p:nvSpPr>
          <p:cNvPr id="14" name="TextBox 14"/>
          <p:cNvSpPr txBox="1"/>
          <p:nvPr/>
        </p:nvSpPr>
        <p:spPr>
          <a:xfrm>
            <a:off x="4333799" y="2016064"/>
            <a:ext cx="9636599" cy="1390313"/>
          </a:xfrm>
          <a:prstGeom prst="rect">
            <a:avLst/>
          </a:prstGeom>
        </p:spPr>
        <p:txBody>
          <a:bodyPr lIns="0" tIns="0" rIns="0" bIns="0" rtlCol="0" anchor="t">
            <a:spAutoFit/>
          </a:bodyPr>
          <a:lstStyle/>
          <a:p>
            <a:pPr algn="ctr">
              <a:lnSpc>
                <a:spcPts val="5354"/>
              </a:lnSpc>
            </a:pPr>
            <a:r>
              <a:rPr lang="en-US" sz="5354" b="1">
                <a:solidFill>
                  <a:srgbClr val="263744"/>
                </a:solidFill>
                <a:latin typeface="Inter Bold"/>
                <a:ea typeface="Inter Bold"/>
                <a:cs typeface="Inter Bold"/>
                <a:sym typeface="Inter Bold"/>
              </a:rPr>
              <a:t>PAYMENT METHOD VS CUSTOMER AGE</a:t>
            </a:r>
          </a:p>
        </p:txBody>
      </p:sp>
      <p:sp>
        <p:nvSpPr>
          <p:cNvPr id="15" name="TextBox 15"/>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09</a:t>
            </a:r>
          </a:p>
        </p:txBody>
      </p:sp>
      <p:grpSp>
        <p:nvGrpSpPr>
          <p:cNvPr id="16" name="Group 16"/>
          <p:cNvGrpSpPr/>
          <p:nvPr/>
        </p:nvGrpSpPr>
        <p:grpSpPr>
          <a:xfrm>
            <a:off x="2959414" y="4100008"/>
            <a:ext cx="3778814" cy="4487790"/>
            <a:chOff x="0" y="0"/>
            <a:chExt cx="1130243" cy="1342297"/>
          </a:xfrm>
        </p:grpSpPr>
        <p:sp>
          <p:nvSpPr>
            <p:cNvPr id="17" name="Freeform 17"/>
            <p:cNvSpPr/>
            <p:nvPr/>
          </p:nvSpPr>
          <p:spPr>
            <a:xfrm>
              <a:off x="0" y="0"/>
              <a:ext cx="1130243" cy="1342297"/>
            </a:xfrm>
            <a:custGeom>
              <a:avLst/>
              <a:gdLst/>
              <a:ahLst/>
              <a:cxnLst/>
              <a:rect l="l" t="t" r="r" b="b"/>
              <a:pathLst>
                <a:path w="1130243" h="1342297">
                  <a:moveTo>
                    <a:pt x="81951" y="0"/>
                  </a:moveTo>
                  <a:lnTo>
                    <a:pt x="1048292" y="0"/>
                  </a:lnTo>
                  <a:cubicBezTo>
                    <a:pt x="1070027" y="0"/>
                    <a:pt x="1090871" y="8634"/>
                    <a:pt x="1106240" y="24003"/>
                  </a:cubicBezTo>
                  <a:cubicBezTo>
                    <a:pt x="1121609" y="39372"/>
                    <a:pt x="1130243" y="60216"/>
                    <a:pt x="1130243" y="81951"/>
                  </a:cubicBezTo>
                  <a:lnTo>
                    <a:pt x="1130243" y="1260347"/>
                  </a:lnTo>
                  <a:cubicBezTo>
                    <a:pt x="1130243" y="1282081"/>
                    <a:pt x="1121609" y="1302926"/>
                    <a:pt x="1106240" y="1318295"/>
                  </a:cubicBezTo>
                  <a:cubicBezTo>
                    <a:pt x="1090871" y="1333663"/>
                    <a:pt x="1070027" y="1342297"/>
                    <a:pt x="1048292" y="1342297"/>
                  </a:cubicBezTo>
                  <a:lnTo>
                    <a:pt x="81951" y="1342297"/>
                  </a:lnTo>
                  <a:cubicBezTo>
                    <a:pt x="60216" y="1342297"/>
                    <a:pt x="39372" y="1333663"/>
                    <a:pt x="24003" y="1318295"/>
                  </a:cubicBezTo>
                  <a:cubicBezTo>
                    <a:pt x="8634" y="1302926"/>
                    <a:pt x="0" y="1282081"/>
                    <a:pt x="0" y="1260347"/>
                  </a:cubicBezTo>
                  <a:lnTo>
                    <a:pt x="0" y="81951"/>
                  </a:lnTo>
                  <a:cubicBezTo>
                    <a:pt x="0" y="60216"/>
                    <a:pt x="8634" y="39372"/>
                    <a:pt x="24003" y="24003"/>
                  </a:cubicBezTo>
                  <a:cubicBezTo>
                    <a:pt x="39372" y="8634"/>
                    <a:pt x="60216" y="0"/>
                    <a:pt x="81951" y="0"/>
                  </a:cubicBezTo>
                  <a:close/>
                </a:path>
              </a:pathLst>
            </a:custGeom>
            <a:solidFill>
              <a:srgbClr val="3C586D"/>
            </a:solidFill>
          </p:spPr>
        </p:sp>
        <p:sp>
          <p:nvSpPr>
            <p:cNvPr id="18" name="TextBox 18"/>
            <p:cNvSpPr txBox="1"/>
            <p:nvPr/>
          </p:nvSpPr>
          <p:spPr>
            <a:xfrm>
              <a:off x="0" y="-38100"/>
              <a:ext cx="1130243" cy="1380397"/>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476315" y="5394417"/>
            <a:ext cx="3410303" cy="1172845"/>
          </a:xfrm>
          <a:prstGeom prst="rect">
            <a:avLst/>
          </a:prstGeom>
        </p:spPr>
        <p:txBody>
          <a:bodyPr lIns="0" tIns="0" rIns="0" bIns="0" rtlCol="0" anchor="t">
            <a:spAutoFit/>
          </a:bodyPr>
          <a:lstStyle/>
          <a:p>
            <a:pPr algn="ctr">
              <a:lnSpc>
                <a:spcPts val="3079"/>
              </a:lnSpc>
            </a:pPr>
            <a:r>
              <a:rPr lang="en-US" sz="2199" b="1">
                <a:solidFill>
                  <a:srgbClr val="E9EBED"/>
                </a:solidFill>
                <a:latin typeface="Poppins Bold"/>
                <a:ea typeface="Poppins Bold"/>
                <a:cs typeface="Poppins Bold"/>
                <a:sym typeface="Poppins Bold"/>
              </a:rPr>
              <a:t>Reveals demographic preferences for payment types.</a:t>
            </a:r>
          </a:p>
        </p:txBody>
      </p:sp>
      <p:sp>
        <p:nvSpPr>
          <p:cNvPr id="20" name="TextBox 20"/>
          <p:cNvSpPr txBox="1"/>
          <p:nvPr/>
        </p:nvSpPr>
        <p:spPr>
          <a:xfrm>
            <a:off x="3363853" y="5098189"/>
            <a:ext cx="2700627" cy="1755775"/>
          </a:xfrm>
          <a:prstGeom prst="rect">
            <a:avLst/>
          </a:prstGeom>
        </p:spPr>
        <p:txBody>
          <a:bodyPr lIns="0" tIns="0" rIns="0" bIns="0" rtlCol="0" anchor="t">
            <a:spAutoFit/>
          </a:bodyPr>
          <a:lstStyle/>
          <a:p>
            <a:pPr algn="ctr">
              <a:lnSpc>
                <a:spcPts val="3499"/>
              </a:lnSpc>
            </a:pPr>
            <a:r>
              <a:rPr lang="en-US" sz="2499" b="1">
                <a:solidFill>
                  <a:srgbClr val="E9EBED"/>
                </a:solidFill>
                <a:latin typeface="Poppins Semi-Bold"/>
                <a:ea typeface="Poppins Semi-Bold"/>
                <a:cs typeface="Poppins Semi-Bold"/>
                <a:sym typeface="Poppins Semi-Bold"/>
              </a:rPr>
              <a:t>Find the average age of customers who used COD vs UPI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75418" y="4148093"/>
            <a:ext cx="4128917" cy="5465059"/>
            <a:chOff x="0" y="0"/>
            <a:chExt cx="1234958" cy="1634598"/>
          </a:xfrm>
        </p:grpSpPr>
        <p:sp>
          <p:nvSpPr>
            <p:cNvPr id="3" name="Freeform 3"/>
            <p:cNvSpPr/>
            <p:nvPr/>
          </p:nvSpPr>
          <p:spPr>
            <a:xfrm>
              <a:off x="0" y="0"/>
              <a:ext cx="1234958" cy="1634598"/>
            </a:xfrm>
            <a:custGeom>
              <a:avLst/>
              <a:gdLst/>
              <a:ahLst/>
              <a:cxnLst/>
              <a:rect l="l" t="t" r="r" b="b"/>
              <a:pathLst>
                <a:path w="1234958" h="1634598">
                  <a:moveTo>
                    <a:pt x="75002" y="0"/>
                  </a:moveTo>
                  <a:lnTo>
                    <a:pt x="1159956" y="0"/>
                  </a:lnTo>
                  <a:cubicBezTo>
                    <a:pt x="1179848" y="0"/>
                    <a:pt x="1198925" y="7902"/>
                    <a:pt x="1212991" y="21968"/>
                  </a:cubicBezTo>
                  <a:cubicBezTo>
                    <a:pt x="1227056" y="36033"/>
                    <a:pt x="1234958" y="55110"/>
                    <a:pt x="1234958" y="75002"/>
                  </a:cubicBezTo>
                  <a:lnTo>
                    <a:pt x="1234958" y="1559596"/>
                  </a:lnTo>
                  <a:cubicBezTo>
                    <a:pt x="1234958" y="1601019"/>
                    <a:pt x="1201379" y="1634598"/>
                    <a:pt x="1159956" y="1634598"/>
                  </a:cubicBezTo>
                  <a:lnTo>
                    <a:pt x="75002" y="1634598"/>
                  </a:lnTo>
                  <a:cubicBezTo>
                    <a:pt x="55110" y="1634598"/>
                    <a:pt x="36033" y="1626696"/>
                    <a:pt x="21968" y="1612631"/>
                  </a:cubicBezTo>
                  <a:cubicBezTo>
                    <a:pt x="7902" y="1598565"/>
                    <a:pt x="0" y="1579488"/>
                    <a:pt x="0" y="1559596"/>
                  </a:cubicBezTo>
                  <a:lnTo>
                    <a:pt x="0" y="75002"/>
                  </a:lnTo>
                  <a:cubicBezTo>
                    <a:pt x="0" y="55110"/>
                    <a:pt x="7902" y="36033"/>
                    <a:pt x="21968" y="21968"/>
                  </a:cubicBezTo>
                  <a:cubicBezTo>
                    <a:pt x="36033" y="7902"/>
                    <a:pt x="55110" y="0"/>
                    <a:pt x="75002" y="0"/>
                  </a:cubicBezTo>
                  <a:close/>
                </a:path>
              </a:pathLst>
            </a:custGeom>
            <a:solidFill>
              <a:srgbClr val="3C586D"/>
            </a:solidFill>
          </p:spPr>
        </p:sp>
        <p:sp>
          <p:nvSpPr>
            <p:cNvPr id="4" name="TextBox 4"/>
            <p:cNvSpPr txBox="1"/>
            <p:nvPr/>
          </p:nvSpPr>
          <p:spPr>
            <a:xfrm>
              <a:off x="0" y="-38100"/>
              <a:ext cx="1234958" cy="167269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11" name="Group 11"/>
          <p:cNvGrpSpPr/>
          <p:nvPr/>
        </p:nvGrpSpPr>
        <p:grpSpPr>
          <a:xfrm>
            <a:off x="5177158" y="4148094"/>
            <a:ext cx="4122137" cy="5465059"/>
            <a:chOff x="0" y="0"/>
            <a:chExt cx="1232931" cy="1634598"/>
          </a:xfrm>
        </p:grpSpPr>
        <p:sp>
          <p:nvSpPr>
            <p:cNvPr id="12" name="Freeform 12"/>
            <p:cNvSpPr/>
            <p:nvPr/>
          </p:nvSpPr>
          <p:spPr>
            <a:xfrm>
              <a:off x="0" y="0"/>
              <a:ext cx="1232931" cy="1634598"/>
            </a:xfrm>
            <a:custGeom>
              <a:avLst/>
              <a:gdLst/>
              <a:ahLst/>
              <a:cxnLst/>
              <a:rect l="l" t="t" r="r" b="b"/>
              <a:pathLst>
                <a:path w="1232931" h="1634598">
                  <a:moveTo>
                    <a:pt x="75125" y="0"/>
                  </a:moveTo>
                  <a:lnTo>
                    <a:pt x="1157805" y="0"/>
                  </a:lnTo>
                  <a:cubicBezTo>
                    <a:pt x="1177730" y="0"/>
                    <a:pt x="1196838" y="7915"/>
                    <a:pt x="1210927" y="22004"/>
                  </a:cubicBezTo>
                  <a:cubicBezTo>
                    <a:pt x="1225016" y="36092"/>
                    <a:pt x="1232931" y="55201"/>
                    <a:pt x="1232931" y="75125"/>
                  </a:cubicBezTo>
                  <a:lnTo>
                    <a:pt x="1232931" y="1559473"/>
                  </a:lnTo>
                  <a:cubicBezTo>
                    <a:pt x="1232931" y="1600964"/>
                    <a:pt x="1199296" y="1634598"/>
                    <a:pt x="1157805" y="1634598"/>
                  </a:cubicBezTo>
                  <a:lnTo>
                    <a:pt x="75125" y="1634598"/>
                  </a:lnTo>
                  <a:cubicBezTo>
                    <a:pt x="55201" y="1634598"/>
                    <a:pt x="36092" y="1626683"/>
                    <a:pt x="22004" y="1612595"/>
                  </a:cubicBezTo>
                  <a:cubicBezTo>
                    <a:pt x="7915" y="1598506"/>
                    <a:pt x="0" y="1579397"/>
                    <a:pt x="0" y="1559473"/>
                  </a:cubicBezTo>
                  <a:lnTo>
                    <a:pt x="0" y="75125"/>
                  </a:lnTo>
                  <a:cubicBezTo>
                    <a:pt x="0" y="33635"/>
                    <a:pt x="33635" y="0"/>
                    <a:pt x="75125" y="0"/>
                  </a:cubicBezTo>
                  <a:close/>
                </a:path>
              </a:pathLst>
            </a:custGeom>
            <a:solidFill>
              <a:srgbClr val="3C586D"/>
            </a:solidFill>
          </p:spPr>
        </p:sp>
        <p:sp>
          <p:nvSpPr>
            <p:cNvPr id="13" name="TextBox 13"/>
            <p:cNvSpPr txBox="1"/>
            <p:nvPr/>
          </p:nvSpPr>
          <p:spPr>
            <a:xfrm>
              <a:off x="0" y="-38100"/>
              <a:ext cx="1232931" cy="1672698"/>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79192" y="6123468"/>
            <a:ext cx="4589186" cy="1418140"/>
          </a:xfrm>
          <a:custGeom>
            <a:avLst/>
            <a:gdLst/>
            <a:ahLst/>
            <a:cxnLst/>
            <a:rect l="l" t="t" r="r" b="b"/>
            <a:pathLst>
              <a:path w="4589186" h="1418140">
                <a:moveTo>
                  <a:pt x="0" y="0"/>
                </a:moveTo>
                <a:lnTo>
                  <a:pt x="4589186" y="0"/>
                </a:lnTo>
                <a:lnTo>
                  <a:pt x="4589186" y="1418139"/>
                </a:lnTo>
                <a:lnTo>
                  <a:pt x="0" y="1418139"/>
                </a:lnTo>
                <a:lnTo>
                  <a:pt x="0" y="0"/>
                </a:lnTo>
                <a:close/>
              </a:path>
            </a:pathLst>
          </a:custGeom>
          <a:blipFill>
            <a:blip r:embed="rId2"/>
            <a:stretch>
              <a:fillRect t="-28209" r="-9132" b="-32538"/>
            </a:stretch>
          </a:blipFill>
        </p:spPr>
      </p:sp>
      <p:sp>
        <p:nvSpPr>
          <p:cNvPr id="15" name="Freeform 15"/>
          <p:cNvSpPr/>
          <p:nvPr/>
        </p:nvSpPr>
        <p:spPr>
          <a:xfrm>
            <a:off x="379192" y="5017652"/>
            <a:ext cx="4589186" cy="957239"/>
          </a:xfrm>
          <a:custGeom>
            <a:avLst/>
            <a:gdLst/>
            <a:ahLst/>
            <a:cxnLst/>
            <a:rect l="l" t="t" r="r" b="b"/>
            <a:pathLst>
              <a:path w="4589186" h="957239">
                <a:moveTo>
                  <a:pt x="0" y="0"/>
                </a:moveTo>
                <a:lnTo>
                  <a:pt x="4589186" y="0"/>
                </a:lnTo>
                <a:lnTo>
                  <a:pt x="4589186" y="957238"/>
                </a:lnTo>
                <a:lnTo>
                  <a:pt x="0" y="957238"/>
                </a:lnTo>
                <a:lnTo>
                  <a:pt x="0" y="0"/>
                </a:lnTo>
                <a:close/>
              </a:path>
            </a:pathLst>
          </a:custGeom>
          <a:blipFill>
            <a:blip r:embed="rId3"/>
            <a:stretch>
              <a:fillRect l="-48" t="-4995" b="-4995"/>
            </a:stretch>
          </a:blipFill>
        </p:spPr>
      </p:sp>
      <p:sp>
        <p:nvSpPr>
          <p:cNvPr id="16" name="Freeform 16"/>
          <p:cNvSpPr/>
          <p:nvPr/>
        </p:nvSpPr>
        <p:spPr>
          <a:xfrm>
            <a:off x="13780458" y="4709298"/>
            <a:ext cx="4395151" cy="3515989"/>
          </a:xfrm>
          <a:custGeom>
            <a:avLst/>
            <a:gdLst/>
            <a:ahLst/>
            <a:cxnLst/>
            <a:rect l="l" t="t" r="r" b="b"/>
            <a:pathLst>
              <a:path w="4395151" h="2928914">
                <a:moveTo>
                  <a:pt x="0" y="0"/>
                </a:moveTo>
                <a:lnTo>
                  <a:pt x="4395151" y="0"/>
                </a:lnTo>
                <a:lnTo>
                  <a:pt x="4395151" y="2928913"/>
                </a:lnTo>
                <a:lnTo>
                  <a:pt x="0" y="2928913"/>
                </a:lnTo>
                <a:lnTo>
                  <a:pt x="0" y="0"/>
                </a:lnTo>
                <a:close/>
              </a:path>
            </a:pathLst>
          </a:custGeom>
          <a:blipFill>
            <a:blip r:embed="rId4"/>
            <a:stretch>
              <a:fillRect r="-11552"/>
            </a:stretch>
          </a:blipFill>
        </p:spPr>
      </p:sp>
      <p:sp>
        <p:nvSpPr>
          <p:cNvPr id="17" name="TextBox 17"/>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6489A8"/>
                </a:solidFill>
                <a:latin typeface="Canva Sans Bold"/>
                <a:ea typeface="Canva Sans Bold"/>
                <a:cs typeface="Canva Sans Bold"/>
                <a:sym typeface="Canva Sans Bold"/>
              </a:rPr>
              <a:t>ECOM &amp; CO.</a:t>
            </a:r>
          </a:p>
        </p:txBody>
      </p:sp>
      <p:sp>
        <p:nvSpPr>
          <p:cNvPr id="18" name="TextBox 18"/>
          <p:cNvSpPr txBox="1"/>
          <p:nvPr/>
        </p:nvSpPr>
        <p:spPr>
          <a:xfrm>
            <a:off x="4333799" y="2016064"/>
            <a:ext cx="9720498" cy="1390313"/>
          </a:xfrm>
          <a:prstGeom prst="rect">
            <a:avLst/>
          </a:prstGeom>
        </p:spPr>
        <p:txBody>
          <a:bodyPr lIns="0" tIns="0" rIns="0" bIns="0" rtlCol="0" anchor="t">
            <a:spAutoFit/>
          </a:bodyPr>
          <a:lstStyle/>
          <a:p>
            <a:pPr algn="ctr">
              <a:lnSpc>
                <a:spcPts val="5354"/>
              </a:lnSpc>
            </a:pPr>
            <a:r>
              <a:rPr lang="en-US" sz="5354" b="1">
                <a:solidFill>
                  <a:srgbClr val="263744"/>
                </a:solidFill>
                <a:latin typeface="Inter Bold"/>
                <a:ea typeface="Inter Bold"/>
                <a:cs typeface="Inter Bold"/>
                <a:sym typeface="Inter Bold"/>
              </a:rPr>
              <a:t>QUICK DELIVERIES AND PEAK SALES MONTH</a:t>
            </a:r>
          </a:p>
        </p:txBody>
      </p:sp>
      <p:sp>
        <p:nvSpPr>
          <p:cNvPr id="19" name="TextBox 19"/>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09</a:t>
            </a:r>
          </a:p>
        </p:txBody>
      </p:sp>
      <p:sp>
        <p:nvSpPr>
          <p:cNvPr id="20" name="TextBox 20"/>
          <p:cNvSpPr txBox="1"/>
          <p:nvPr/>
        </p:nvSpPr>
        <p:spPr>
          <a:xfrm>
            <a:off x="9758233" y="4709299"/>
            <a:ext cx="3410303" cy="3515995"/>
          </a:xfrm>
          <a:prstGeom prst="rect">
            <a:avLst/>
          </a:prstGeom>
        </p:spPr>
        <p:txBody>
          <a:bodyPr lIns="0" tIns="0" rIns="0" bIns="0" rtlCol="0" anchor="t">
            <a:spAutoFit/>
          </a:bodyPr>
          <a:lstStyle/>
          <a:p>
            <a:pPr algn="ctr">
              <a:lnSpc>
                <a:spcPts val="3079"/>
              </a:lnSpc>
            </a:pPr>
            <a:r>
              <a:rPr lang="en-US" sz="2199" b="1" dirty="0">
                <a:solidFill>
                  <a:srgbClr val="E9EBED"/>
                </a:solidFill>
                <a:latin typeface="Poppins Bold"/>
                <a:ea typeface="Poppins Bold"/>
                <a:cs typeface="Poppins Bold"/>
                <a:sym typeface="Poppins Bold"/>
              </a:rPr>
              <a:t>Find the month with the highest total sales in 2024.</a:t>
            </a:r>
          </a:p>
          <a:p>
            <a:pPr algn="ctr">
              <a:lnSpc>
                <a:spcPts val="3079"/>
              </a:lnSpc>
            </a:pPr>
            <a:endParaRPr lang="en-US" sz="2199" b="1" dirty="0">
              <a:solidFill>
                <a:srgbClr val="E9EBED"/>
              </a:solidFill>
              <a:latin typeface="Poppins Bold"/>
              <a:ea typeface="Poppins Bold"/>
              <a:cs typeface="Poppins Bold"/>
              <a:sym typeface="Poppins Bold"/>
            </a:endParaRPr>
          </a:p>
          <a:p>
            <a:pPr algn="ctr">
              <a:lnSpc>
                <a:spcPts val="3079"/>
              </a:lnSpc>
            </a:pPr>
            <a:endParaRPr lang="en-US" sz="2199" b="1" dirty="0">
              <a:solidFill>
                <a:srgbClr val="E9EBED"/>
              </a:solidFill>
              <a:latin typeface="Poppins Bold"/>
              <a:ea typeface="Poppins Bold"/>
              <a:cs typeface="Poppins Bold"/>
              <a:sym typeface="Poppins Bold"/>
            </a:endParaRPr>
          </a:p>
          <a:p>
            <a:pPr algn="ctr">
              <a:lnSpc>
                <a:spcPts val="3079"/>
              </a:lnSpc>
            </a:pPr>
            <a:r>
              <a:rPr lang="en-US" sz="2199" b="1" dirty="0">
                <a:solidFill>
                  <a:srgbClr val="E9EBED"/>
                </a:solidFill>
                <a:latin typeface="Poppins Bold"/>
                <a:ea typeface="Poppins Bold"/>
                <a:cs typeface="Poppins Bold"/>
                <a:sym typeface="Poppins Bold"/>
              </a:rPr>
              <a:t>Insight: Helps track seasonal peaks and plan promotions accordingly.</a:t>
            </a:r>
          </a:p>
        </p:txBody>
      </p:sp>
      <p:sp>
        <p:nvSpPr>
          <p:cNvPr id="21" name="TextBox 21"/>
          <p:cNvSpPr txBox="1"/>
          <p:nvPr/>
        </p:nvSpPr>
        <p:spPr>
          <a:xfrm>
            <a:off x="5619767" y="4484624"/>
            <a:ext cx="3204386" cy="5903604"/>
          </a:xfrm>
          <a:prstGeom prst="rect">
            <a:avLst/>
          </a:prstGeom>
        </p:spPr>
        <p:txBody>
          <a:bodyPr lIns="0" tIns="0" rIns="0" bIns="0" rtlCol="0" anchor="t">
            <a:spAutoFit/>
          </a:bodyPr>
          <a:lstStyle/>
          <a:p>
            <a:pPr algn="ctr">
              <a:lnSpc>
                <a:spcPts val="3301"/>
              </a:lnSpc>
            </a:pPr>
            <a:r>
              <a:rPr lang="en-US" sz="2358" b="1" dirty="0">
                <a:solidFill>
                  <a:srgbClr val="E9EBED"/>
                </a:solidFill>
                <a:latin typeface="Poppins Semi-Bold"/>
                <a:ea typeface="Poppins Semi-Bold"/>
                <a:cs typeface="Poppins Semi-Bold"/>
                <a:sym typeface="Poppins Semi-Bold"/>
              </a:rPr>
              <a:t>Count how many orders were delivered in less than 5 days.</a:t>
            </a:r>
          </a:p>
          <a:p>
            <a:pPr algn="ctr">
              <a:lnSpc>
                <a:spcPts val="3301"/>
              </a:lnSpc>
            </a:pPr>
            <a:endParaRPr lang="en-US" sz="2358" b="1" dirty="0">
              <a:solidFill>
                <a:srgbClr val="E9EBED"/>
              </a:solidFill>
              <a:latin typeface="Poppins Semi-Bold"/>
              <a:ea typeface="Poppins Semi-Bold"/>
              <a:cs typeface="Poppins Semi-Bold"/>
              <a:sym typeface="Poppins Semi-Bold"/>
            </a:endParaRPr>
          </a:p>
          <a:p>
            <a:pPr algn="ctr">
              <a:lnSpc>
                <a:spcPts val="3301"/>
              </a:lnSpc>
            </a:pPr>
            <a:r>
              <a:rPr lang="en-US" sz="2358" b="1" dirty="0">
                <a:solidFill>
                  <a:srgbClr val="E9EBED"/>
                </a:solidFill>
                <a:latin typeface="Poppins Semi-Bold"/>
                <a:ea typeface="Poppins Semi-Bold"/>
                <a:cs typeface="Poppins Semi-Bold"/>
                <a:sym typeface="Poppins Semi-Bold"/>
              </a:rPr>
              <a:t>Insight: Shows efficiency in fast delivery and customer satisfaction potential.</a:t>
            </a:r>
          </a:p>
          <a:p>
            <a:pPr algn="ctr">
              <a:lnSpc>
                <a:spcPts val="3301"/>
              </a:lnSpc>
            </a:pPr>
            <a:endParaRPr lang="en-US" sz="2358" b="1" dirty="0">
              <a:solidFill>
                <a:srgbClr val="E9EBED"/>
              </a:solidFill>
              <a:latin typeface="Poppins Semi-Bold"/>
              <a:ea typeface="Poppins Semi-Bold"/>
              <a:cs typeface="Poppins Semi-Bold"/>
              <a:sym typeface="Poppins Semi-Bold"/>
            </a:endParaRPr>
          </a:p>
          <a:p>
            <a:pPr algn="ctr">
              <a:lnSpc>
                <a:spcPts val="3301"/>
              </a:lnSpc>
            </a:pPr>
            <a:endParaRPr lang="en-US" sz="2358" b="1" dirty="0">
              <a:solidFill>
                <a:srgbClr val="E9EBED"/>
              </a:solidFill>
              <a:latin typeface="Poppins Semi-Bold"/>
              <a:ea typeface="Poppins Semi-Bold"/>
              <a:cs typeface="Poppins Semi-Bold"/>
              <a:sym typeface="Poppins Semi-Bold"/>
            </a:endParaRPr>
          </a:p>
          <a:p>
            <a:pPr algn="ctr">
              <a:lnSpc>
                <a:spcPts val="3301"/>
              </a:lnSpc>
            </a:pPr>
            <a:endParaRPr lang="en-US" sz="2358" b="1" dirty="0">
              <a:solidFill>
                <a:srgbClr val="E9EBED"/>
              </a:solidFill>
              <a:latin typeface="Poppins Semi-Bold"/>
              <a:ea typeface="Poppins Semi-Bold"/>
              <a:cs typeface="Poppins Semi-Bold"/>
              <a:sym typeface="Poppin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8" name="Group 8"/>
          <p:cNvGrpSpPr/>
          <p:nvPr/>
        </p:nvGrpSpPr>
        <p:grpSpPr>
          <a:xfrm>
            <a:off x="1190725" y="4942786"/>
            <a:ext cx="4453720" cy="2438605"/>
            <a:chOff x="0" y="0"/>
            <a:chExt cx="1275868" cy="698593"/>
          </a:xfrm>
        </p:grpSpPr>
        <p:sp>
          <p:nvSpPr>
            <p:cNvPr id="9" name="Freeform 9"/>
            <p:cNvSpPr/>
            <p:nvPr/>
          </p:nvSpPr>
          <p:spPr>
            <a:xfrm>
              <a:off x="0" y="0"/>
              <a:ext cx="1275868" cy="698593"/>
            </a:xfrm>
            <a:custGeom>
              <a:avLst/>
              <a:gdLst/>
              <a:ahLst/>
              <a:cxnLst/>
              <a:rect l="l" t="t" r="r" b="b"/>
              <a:pathLst>
                <a:path w="1275868" h="698593">
                  <a:moveTo>
                    <a:pt x="52149" y="0"/>
                  </a:moveTo>
                  <a:lnTo>
                    <a:pt x="1223718" y="0"/>
                  </a:lnTo>
                  <a:cubicBezTo>
                    <a:pt x="1252520" y="0"/>
                    <a:pt x="1275868" y="23348"/>
                    <a:pt x="1275868" y="52149"/>
                  </a:cubicBezTo>
                  <a:lnTo>
                    <a:pt x="1275868" y="646444"/>
                  </a:lnTo>
                  <a:cubicBezTo>
                    <a:pt x="1275868" y="675245"/>
                    <a:pt x="1252520" y="698593"/>
                    <a:pt x="1223718" y="698593"/>
                  </a:cubicBezTo>
                  <a:lnTo>
                    <a:pt x="52149" y="698593"/>
                  </a:lnTo>
                  <a:cubicBezTo>
                    <a:pt x="23348" y="698593"/>
                    <a:pt x="0" y="675245"/>
                    <a:pt x="0" y="646444"/>
                  </a:cubicBezTo>
                  <a:lnTo>
                    <a:pt x="0" y="52149"/>
                  </a:lnTo>
                  <a:cubicBezTo>
                    <a:pt x="0" y="23348"/>
                    <a:pt x="23348" y="0"/>
                    <a:pt x="52149" y="0"/>
                  </a:cubicBezTo>
                  <a:close/>
                </a:path>
              </a:pathLst>
            </a:custGeom>
            <a:solidFill>
              <a:srgbClr val="6489A8"/>
            </a:solidFill>
          </p:spPr>
        </p:sp>
        <p:sp>
          <p:nvSpPr>
            <p:cNvPr id="10" name="TextBox 10"/>
            <p:cNvSpPr txBox="1"/>
            <p:nvPr/>
          </p:nvSpPr>
          <p:spPr>
            <a:xfrm>
              <a:off x="0" y="-38100"/>
              <a:ext cx="1275868" cy="73669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508383" y="4198842"/>
            <a:ext cx="1487887" cy="14878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727858" y="4905324"/>
            <a:ext cx="4576902" cy="2476067"/>
            <a:chOff x="0" y="0"/>
            <a:chExt cx="1311156" cy="709325"/>
          </a:xfrm>
        </p:grpSpPr>
        <p:sp>
          <p:nvSpPr>
            <p:cNvPr id="15" name="Freeform 15"/>
            <p:cNvSpPr/>
            <p:nvPr/>
          </p:nvSpPr>
          <p:spPr>
            <a:xfrm>
              <a:off x="0" y="0"/>
              <a:ext cx="1311156" cy="709325"/>
            </a:xfrm>
            <a:custGeom>
              <a:avLst/>
              <a:gdLst/>
              <a:ahLst/>
              <a:cxnLst/>
              <a:rect l="l" t="t" r="r" b="b"/>
              <a:pathLst>
                <a:path w="1311156" h="709325">
                  <a:moveTo>
                    <a:pt x="50746" y="0"/>
                  </a:moveTo>
                  <a:lnTo>
                    <a:pt x="1260410" y="0"/>
                  </a:lnTo>
                  <a:cubicBezTo>
                    <a:pt x="1288436" y="0"/>
                    <a:pt x="1311156" y="22720"/>
                    <a:pt x="1311156" y="50746"/>
                  </a:cubicBezTo>
                  <a:lnTo>
                    <a:pt x="1311156" y="658579"/>
                  </a:lnTo>
                  <a:cubicBezTo>
                    <a:pt x="1311156" y="672038"/>
                    <a:pt x="1305809" y="684945"/>
                    <a:pt x="1296293" y="694462"/>
                  </a:cubicBezTo>
                  <a:cubicBezTo>
                    <a:pt x="1286776" y="703978"/>
                    <a:pt x="1273869" y="709325"/>
                    <a:pt x="1260410" y="709325"/>
                  </a:cubicBezTo>
                  <a:lnTo>
                    <a:pt x="50746" y="709325"/>
                  </a:lnTo>
                  <a:cubicBezTo>
                    <a:pt x="37287" y="709325"/>
                    <a:pt x="24380" y="703978"/>
                    <a:pt x="14863" y="694462"/>
                  </a:cubicBezTo>
                  <a:cubicBezTo>
                    <a:pt x="5346" y="684945"/>
                    <a:pt x="0" y="672038"/>
                    <a:pt x="0" y="658579"/>
                  </a:cubicBezTo>
                  <a:lnTo>
                    <a:pt x="0" y="50746"/>
                  </a:lnTo>
                  <a:cubicBezTo>
                    <a:pt x="0" y="37287"/>
                    <a:pt x="5346" y="24380"/>
                    <a:pt x="14863" y="14863"/>
                  </a:cubicBezTo>
                  <a:cubicBezTo>
                    <a:pt x="24380" y="5346"/>
                    <a:pt x="37287" y="0"/>
                    <a:pt x="50746" y="0"/>
                  </a:cubicBezTo>
                  <a:close/>
                </a:path>
              </a:pathLst>
            </a:custGeom>
            <a:solidFill>
              <a:srgbClr val="6489A8"/>
            </a:solidFill>
          </p:spPr>
        </p:sp>
        <p:sp>
          <p:nvSpPr>
            <p:cNvPr id="16" name="TextBox 16"/>
            <p:cNvSpPr txBox="1"/>
            <p:nvPr/>
          </p:nvSpPr>
          <p:spPr>
            <a:xfrm>
              <a:off x="0" y="-38100"/>
              <a:ext cx="1311156" cy="7474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272366" y="4198842"/>
            <a:ext cx="1487887" cy="14878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350810" y="9258300"/>
            <a:ext cx="9586380" cy="2409157"/>
            <a:chOff x="0" y="0"/>
            <a:chExt cx="2524808" cy="634511"/>
          </a:xfrm>
        </p:grpSpPr>
        <p:sp>
          <p:nvSpPr>
            <p:cNvPr id="21" name="Freeform 21"/>
            <p:cNvSpPr/>
            <p:nvPr/>
          </p:nvSpPr>
          <p:spPr>
            <a:xfrm>
              <a:off x="0" y="0"/>
              <a:ext cx="2524808" cy="634510"/>
            </a:xfrm>
            <a:custGeom>
              <a:avLst/>
              <a:gdLst/>
              <a:ahLst/>
              <a:cxnLst/>
              <a:rect l="l" t="t" r="r" b="b"/>
              <a:pathLst>
                <a:path w="2524808" h="634510">
                  <a:moveTo>
                    <a:pt x="41187" y="0"/>
                  </a:moveTo>
                  <a:lnTo>
                    <a:pt x="2483620" y="0"/>
                  </a:lnTo>
                  <a:cubicBezTo>
                    <a:pt x="2506368" y="0"/>
                    <a:pt x="2524808" y="18440"/>
                    <a:pt x="2524808" y="41187"/>
                  </a:cubicBezTo>
                  <a:lnTo>
                    <a:pt x="2524808" y="593323"/>
                  </a:lnTo>
                  <a:cubicBezTo>
                    <a:pt x="2524808" y="604247"/>
                    <a:pt x="2520469" y="614723"/>
                    <a:pt x="2512744" y="622447"/>
                  </a:cubicBezTo>
                  <a:cubicBezTo>
                    <a:pt x="2505020" y="630171"/>
                    <a:pt x="2494544" y="634510"/>
                    <a:pt x="2483620" y="634510"/>
                  </a:cubicBezTo>
                  <a:lnTo>
                    <a:pt x="41187" y="634510"/>
                  </a:lnTo>
                  <a:cubicBezTo>
                    <a:pt x="18440" y="634510"/>
                    <a:pt x="0" y="616070"/>
                    <a:pt x="0" y="593323"/>
                  </a:cubicBezTo>
                  <a:lnTo>
                    <a:pt x="0" y="41187"/>
                  </a:lnTo>
                  <a:cubicBezTo>
                    <a:pt x="0" y="18440"/>
                    <a:pt x="18440" y="0"/>
                    <a:pt x="41187"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22" name="TextBox 22"/>
            <p:cNvSpPr txBox="1"/>
            <p:nvPr/>
          </p:nvSpPr>
          <p:spPr>
            <a:xfrm>
              <a:off x="0" y="-38100"/>
              <a:ext cx="2524808" cy="672611"/>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3022777" y="4615761"/>
            <a:ext cx="394808" cy="654050"/>
          </a:xfrm>
          <a:custGeom>
            <a:avLst/>
            <a:gdLst/>
            <a:ahLst/>
            <a:cxnLst/>
            <a:rect l="l" t="t" r="r" b="b"/>
            <a:pathLst>
              <a:path w="394808" h="654050">
                <a:moveTo>
                  <a:pt x="0" y="0"/>
                </a:moveTo>
                <a:lnTo>
                  <a:pt x="394808" y="0"/>
                </a:lnTo>
                <a:lnTo>
                  <a:pt x="394808" y="654050"/>
                </a:lnTo>
                <a:lnTo>
                  <a:pt x="0" y="654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8555876" y="4694566"/>
            <a:ext cx="739950" cy="496439"/>
          </a:xfrm>
          <a:custGeom>
            <a:avLst/>
            <a:gdLst/>
            <a:ahLst/>
            <a:cxnLst/>
            <a:rect l="l" t="t" r="r" b="b"/>
            <a:pathLst>
              <a:path w="739950" h="496439">
                <a:moveTo>
                  <a:pt x="0" y="0"/>
                </a:moveTo>
                <a:lnTo>
                  <a:pt x="739950" y="0"/>
                </a:lnTo>
                <a:lnTo>
                  <a:pt x="739950" y="496439"/>
                </a:lnTo>
                <a:lnTo>
                  <a:pt x="0" y="49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1874307" y="3615949"/>
            <a:ext cx="5445712" cy="1956480"/>
          </a:xfrm>
          <a:custGeom>
            <a:avLst/>
            <a:gdLst/>
            <a:ahLst/>
            <a:cxnLst/>
            <a:rect l="l" t="t" r="r" b="b"/>
            <a:pathLst>
              <a:path w="5445712" h="1956480">
                <a:moveTo>
                  <a:pt x="0" y="0"/>
                </a:moveTo>
                <a:lnTo>
                  <a:pt x="5445712" y="0"/>
                </a:lnTo>
                <a:lnTo>
                  <a:pt x="5445712" y="1956480"/>
                </a:lnTo>
                <a:lnTo>
                  <a:pt x="0" y="1956480"/>
                </a:lnTo>
                <a:lnTo>
                  <a:pt x="0" y="0"/>
                </a:lnTo>
                <a:close/>
              </a:path>
            </a:pathLst>
          </a:custGeom>
          <a:blipFill>
            <a:blip r:embed="rId6"/>
            <a:stretch>
              <a:fillRect r="-9034"/>
            </a:stretch>
          </a:blipFill>
        </p:spPr>
      </p:sp>
      <p:sp>
        <p:nvSpPr>
          <p:cNvPr id="26" name="Freeform 26"/>
          <p:cNvSpPr/>
          <p:nvPr/>
        </p:nvSpPr>
        <p:spPr>
          <a:xfrm>
            <a:off x="11901521" y="5760083"/>
            <a:ext cx="5445712" cy="2487432"/>
          </a:xfrm>
          <a:custGeom>
            <a:avLst/>
            <a:gdLst/>
            <a:ahLst/>
            <a:cxnLst/>
            <a:rect l="l" t="t" r="r" b="b"/>
            <a:pathLst>
              <a:path w="5445712" h="2487432">
                <a:moveTo>
                  <a:pt x="0" y="0"/>
                </a:moveTo>
                <a:lnTo>
                  <a:pt x="5445712" y="0"/>
                </a:lnTo>
                <a:lnTo>
                  <a:pt x="5445712" y="2487433"/>
                </a:lnTo>
                <a:lnTo>
                  <a:pt x="0" y="2487433"/>
                </a:lnTo>
                <a:lnTo>
                  <a:pt x="0" y="0"/>
                </a:lnTo>
                <a:close/>
              </a:path>
            </a:pathLst>
          </a:custGeom>
          <a:blipFill>
            <a:blip r:embed="rId7"/>
            <a:stretch>
              <a:fillRect t="-4171" b="-4171"/>
            </a:stretch>
          </a:blipFill>
        </p:spPr>
      </p:sp>
      <p:sp>
        <p:nvSpPr>
          <p:cNvPr id="27" name="TextBox 27"/>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
        <p:nvSpPr>
          <p:cNvPr id="29" name="TextBox 29"/>
          <p:cNvSpPr txBox="1"/>
          <p:nvPr/>
        </p:nvSpPr>
        <p:spPr>
          <a:xfrm>
            <a:off x="5177158" y="1305386"/>
            <a:ext cx="8237335" cy="1679575"/>
          </a:xfrm>
          <a:prstGeom prst="rect">
            <a:avLst/>
          </a:prstGeom>
        </p:spPr>
        <p:txBody>
          <a:bodyPr lIns="0" tIns="0" rIns="0" bIns="0" rtlCol="0" anchor="t">
            <a:spAutoFit/>
          </a:bodyPr>
          <a:lstStyle/>
          <a:p>
            <a:pPr algn="ctr">
              <a:lnSpc>
                <a:spcPts val="6499"/>
              </a:lnSpc>
            </a:pPr>
            <a:r>
              <a:rPr lang="en-US" sz="6499" b="1">
                <a:solidFill>
                  <a:srgbClr val="E9EBED"/>
                </a:solidFill>
                <a:latin typeface="Inter Bold"/>
                <a:ea typeface="Inter Bold"/>
                <a:cs typeface="Inter Bold"/>
                <a:sym typeface="Inter Bold"/>
              </a:rPr>
              <a:t>PROFIT-HEAVY CATEGORIES</a:t>
            </a:r>
          </a:p>
        </p:txBody>
      </p:sp>
      <p:sp>
        <p:nvSpPr>
          <p:cNvPr id="30" name="TextBox 30"/>
          <p:cNvSpPr txBox="1"/>
          <p:nvPr/>
        </p:nvSpPr>
        <p:spPr>
          <a:xfrm>
            <a:off x="1394580" y="5875472"/>
            <a:ext cx="4046010" cy="720725"/>
          </a:xfrm>
          <a:prstGeom prst="rect">
            <a:avLst/>
          </a:prstGeom>
        </p:spPr>
        <p:txBody>
          <a:bodyPr lIns="0" tIns="0" rIns="0" bIns="0" rtlCol="0" anchor="t">
            <a:spAutoFit/>
          </a:bodyPr>
          <a:lstStyle/>
          <a:p>
            <a:pPr algn="ctr">
              <a:lnSpc>
                <a:spcPts val="2800"/>
              </a:lnSpc>
            </a:pPr>
            <a:r>
              <a:rPr lang="en-US" sz="2000">
                <a:solidFill>
                  <a:srgbClr val="FFFFFF"/>
                </a:solidFill>
                <a:latin typeface="Poppins"/>
                <a:ea typeface="Poppins"/>
                <a:cs typeface="Poppins"/>
                <a:sym typeface="Poppins"/>
              </a:rPr>
              <a:t> Identify the top 3 categories with the highest profit margin.</a:t>
            </a:r>
          </a:p>
        </p:txBody>
      </p:sp>
      <p:sp>
        <p:nvSpPr>
          <p:cNvPr id="31" name="TextBox 31"/>
          <p:cNvSpPr txBox="1"/>
          <p:nvPr/>
        </p:nvSpPr>
        <p:spPr>
          <a:xfrm>
            <a:off x="6866603" y="5969103"/>
            <a:ext cx="4299413" cy="720725"/>
          </a:xfrm>
          <a:prstGeom prst="rect">
            <a:avLst/>
          </a:prstGeom>
        </p:spPr>
        <p:txBody>
          <a:bodyPr lIns="0" tIns="0" rIns="0" bIns="0" rtlCol="0" anchor="t">
            <a:spAutoFit/>
          </a:bodyPr>
          <a:lstStyle/>
          <a:p>
            <a:pPr algn="ctr">
              <a:lnSpc>
                <a:spcPts val="2800"/>
              </a:lnSpc>
            </a:pPr>
            <a:r>
              <a:rPr lang="en-US" sz="2000">
                <a:solidFill>
                  <a:srgbClr val="FFFFFF"/>
                </a:solidFill>
                <a:latin typeface="Poppins"/>
                <a:ea typeface="Poppins"/>
                <a:cs typeface="Poppins"/>
                <a:sym typeface="Poppins"/>
              </a:rPr>
              <a:t>Guides business to focus on highly profitable categories.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grpSp>
        <p:nvGrpSpPr>
          <p:cNvPr id="2" name="Group 2"/>
          <p:cNvGrpSpPr/>
          <p:nvPr/>
        </p:nvGrpSpPr>
        <p:grpSpPr>
          <a:xfrm>
            <a:off x="15236281" y="2033228"/>
            <a:ext cx="3051719" cy="5253514"/>
            <a:chOff x="0" y="0"/>
            <a:chExt cx="803745" cy="1383642"/>
          </a:xfrm>
        </p:grpSpPr>
        <p:sp>
          <p:nvSpPr>
            <p:cNvPr id="3" name="Freeform 3"/>
            <p:cNvSpPr/>
            <p:nvPr/>
          </p:nvSpPr>
          <p:spPr>
            <a:xfrm>
              <a:off x="0" y="0"/>
              <a:ext cx="803745" cy="1383642"/>
            </a:xfrm>
            <a:custGeom>
              <a:avLst/>
              <a:gdLst/>
              <a:ahLst/>
              <a:cxnLst/>
              <a:rect l="l" t="t" r="r" b="b"/>
              <a:pathLst>
                <a:path w="803745" h="1383642">
                  <a:moveTo>
                    <a:pt x="129382" y="0"/>
                  </a:moveTo>
                  <a:lnTo>
                    <a:pt x="674363" y="0"/>
                  </a:lnTo>
                  <a:cubicBezTo>
                    <a:pt x="745819" y="0"/>
                    <a:pt x="803745" y="57926"/>
                    <a:pt x="803745" y="129382"/>
                  </a:cubicBezTo>
                  <a:lnTo>
                    <a:pt x="803745" y="1254259"/>
                  </a:lnTo>
                  <a:cubicBezTo>
                    <a:pt x="803745" y="1325715"/>
                    <a:pt x="745819" y="1383642"/>
                    <a:pt x="674363" y="1383642"/>
                  </a:cubicBezTo>
                  <a:lnTo>
                    <a:pt x="129382" y="1383642"/>
                  </a:lnTo>
                  <a:cubicBezTo>
                    <a:pt x="57926" y="1383642"/>
                    <a:pt x="0" y="1325715"/>
                    <a:pt x="0" y="125425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4" name="TextBox 4"/>
            <p:cNvSpPr txBox="1"/>
            <p:nvPr/>
          </p:nvSpPr>
          <p:spPr>
            <a:xfrm>
              <a:off x="0" y="-38100"/>
              <a:ext cx="803745" cy="142174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11" name="Group 11"/>
          <p:cNvGrpSpPr/>
          <p:nvPr/>
        </p:nvGrpSpPr>
        <p:grpSpPr>
          <a:xfrm>
            <a:off x="2529668" y="6157459"/>
            <a:ext cx="4606755" cy="2258566"/>
            <a:chOff x="0" y="0"/>
            <a:chExt cx="1213302" cy="594849"/>
          </a:xfrm>
        </p:grpSpPr>
        <p:sp>
          <p:nvSpPr>
            <p:cNvPr id="12" name="Freeform 12"/>
            <p:cNvSpPr/>
            <p:nvPr/>
          </p:nvSpPr>
          <p:spPr>
            <a:xfrm>
              <a:off x="0" y="0"/>
              <a:ext cx="1213302" cy="594849"/>
            </a:xfrm>
            <a:custGeom>
              <a:avLst/>
              <a:gdLst/>
              <a:ahLst/>
              <a:cxnLst/>
              <a:rect l="l" t="t" r="r" b="b"/>
              <a:pathLst>
                <a:path w="1213302" h="594849">
                  <a:moveTo>
                    <a:pt x="50417" y="0"/>
                  </a:moveTo>
                  <a:lnTo>
                    <a:pt x="1162885" y="0"/>
                  </a:lnTo>
                  <a:cubicBezTo>
                    <a:pt x="1190729" y="0"/>
                    <a:pt x="1213302" y="22572"/>
                    <a:pt x="1213302" y="50417"/>
                  </a:cubicBezTo>
                  <a:lnTo>
                    <a:pt x="1213302" y="544432"/>
                  </a:lnTo>
                  <a:cubicBezTo>
                    <a:pt x="1213302" y="572276"/>
                    <a:pt x="1190729" y="594849"/>
                    <a:pt x="1162885" y="594849"/>
                  </a:cubicBezTo>
                  <a:lnTo>
                    <a:pt x="50417" y="594849"/>
                  </a:lnTo>
                  <a:cubicBezTo>
                    <a:pt x="22572" y="594849"/>
                    <a:pt x="0" y="572276"/>
                    <a:pt x="0" y="544432"/>
                  </a:cubicBezTo>
                  <a:lnTo>
                    <a:pt x="0" y="50417"/>
                  </a:lnTo>
                  <a:cubicBezTo>
                    <a:pt x="0" y="22572"/>
                    <a:pt x="22572" y="0"/>
                    <a:pt x="50417" y="0"/>
                  </a:cubicBezTo>
                  <a:close/>
                </a:path>
              </a:pathLst>
            </a:custGeom>
            <a:solidFill>
              <a:srgbClr val="6489A8"/>
            </a:solidFill>
          </p:spPr>
        </p:sp>
        <p:sp>
          <p:nvSpPr>
            <p:cNvPr id="13" name="TextBox 13"/>
            <p:cNvSpPr txBox="1"/>
            <p:nvPr/>
          </p:nvSpPr>
          <p:spPr>
            <a:xfrm>
              <a:off x="0" y="-38100"/>
              <a:ext cx="1213302" cy="63294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116487" y="6817990"/>
            <a:ext cx="937505" cy="9375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018564" y="6157459"/>
            <a:ext cx="4606755" cy="2258566"/>
            <a:chOff x="0" y="0"/>
            <a:chExt cx="1213302" cy="594849"/>
          </a:xfrm>
        </p:grpSpPr>
        <p:sp>
          <p:nvSpPr>
            <p:cNvPr id="21" name="Freeform 21"/>
            <p:cNvSpPr/>
            <p:nvPr/>
          </p:nvSpPr>
          <p:spPr>
            <a:xfrm>
              <a:off x="0" y="0"/>
              <a:ext cx="1213302" cy="594849"/>
            </a:xfrm>
            <a:custGeom>
              <a:avLst/>
              <a:gdLst/>
              <a:ahLst/>
              <a:cxnLst/>
              <a:rect l="l" t="t" r="r" b="b"/>
              <a:pathLst>
                <a:path w="1213302" h="594849">
                  <a:moveTo>
                    <a:pt x="50417" y="0"/>
                  </a:moveTo>
                  <a:lnTo>
                    <a:pt x="1162885" y="0"/>
                  </a:lnTo>
                  <a:cubicBezTo>
                    <a:pt x="1190729" y="0"/>
                    <a:pt x="1213302" y="22572"/>
                    <a:pt x="1213302" y="50417"/>
                  </a:cubicBezTo>
                  <a:lnTo>
                    <a:pt x="1213302" y="544432"/>
                  </a:lnTo>
                  <a:cubicBezTo>
                    <a:pt x="1213302" y="572276"/>
                    <a:pt x="1190729" y="594849"/>
                    <a:pt x="1162885" y="594849"/>
                  </a:cubicBezTo>
                  <a:lnTo>
                    <a:pt x="50417" y="594849"/>
                  </a:lnTo>
                  <a:cubicBezTo>
                    <a:pt x="22572" y="594849"/>
                    <a:pt x="0" y="572276"/>
                    <a:pt x="0" y="544432"/>
                  </a:cubicBezTo>
                  <a:lnTo>
                    <a:pt x="0" y="50417"/>
                  </a:lnTo>
                  <a:cubicBezTo>
                    <a:pt x="0" y="22572"/>
                    <a:pt x="22572" y="0"/>
                    <a:pt x="50417" y="0"/>
                  </a:cubicBezTo>
                  <a:close/>
                </a:path>
              </a:pathLst>
            </a:custGeom>
            <a:solidFill>
              <a:srgbClr val="6489A8"/>
            </a:solidFill>
          </p:spPr>
        </p:sp>
        <p:sp>
          <p:nvSpPr>
            <p:cNvPr id="22" name="TextBox 22"/>
            <p:cNvSpPr txBox="1"/>
            <p:nvPr/>
          </p:nvSpPr>
          <p:spPr>
            <a:xfrm>
              <a:off x="0" y="-38100"/>
              <a:ext cx="1213302" cy="632949"/>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605384" y="6817990"/>
            <a:ext cx="937505" cy="93750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2262968" y="6959717"/>
            <a:ext cx="394808" cy="654050"/>
          </a:xfrm>
          <a:custGeom>
            <a:avLst/>
            <a:gdLst/>
            <a:ahLst/>
            <a:cxnLst/>
            <a:rect l="l" t="t" r="r" b="b"/>
            <a:pathLst>
              <a:path w="394808" h="654050">
                <a:moveTo>
                  <a:pt x="0" y="0"/>
                </a:moveTo>
                <a:lnTo>
                  <a:pt x="394808" y="0"/>
                </a:lnTo>
                <a:lnTo>
                  <a:pt x="394808" y="654050"/>
                </a:lnTo>
                <a:lnTo>
                  <a:pt x="0" y="654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7704161" y="7002010"/>
            <a:ext cx="739950" cy="496439"/>
          </a:xfrm>
          <a:custGeom>
            <a:avLst/>
            <a:gdLst/>
            <a:ahLst/>
            <a:cxnLst/>
            <a:rect l="l" t="t" r="r" b="b"/>
            <a:pathLst>
              <a:path w="739950" h="496439">
                <a:moveTo>
                  <a:pt x="0" y="0"/>
                </a:moveTo>
                <a:lnTo>
                  <a:pt x="739950" y="0"/>
                </a:lnTo>
                <a:lnTo>
                  <a:pt x="739950" y="496439"/>
                </a:lnTo>
                <a:lnTo>
                  <a:pt x="0" y="49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10112690" y="3798776"/>
            <a:ext cx="7146610" cy="1722419"/>
          </a:xfrm>
          <a:custGeom>
            <a:avLst/>
            <a:gdLst/>
            <a:ahLst/>
            <a:cxnLst/>
            <a:rect l="l" t="t" r="r" b="b"/>
            <a:pathLst>
              <a:path w="7146610" h="1722419">
                <a:moveTo>
                  <a:pt x="0" y="0"/>
                </a:moveTo>
                <a:lnTo>
                  <a:pt x="7146610" y="0"/>
                </a:lnTo>
                <a:lnTo>
                  <a:pt x="7146610" y="1722419"/>
                </a:lnTo>
                <a:lnTo>
                  <a:pt x="0" y="1722419"/>
                </a:lnTo>
                <a:lnTo>
                  <a:pt x="0" y="0"/>
                </a:lnTo>
                <a:close/>
              </a:path>
            </a:pathLst>
          </a:custGeom>
          <a:blipFill>
            <a:blip r:embed="rId6"/>
            <a:stretch>
              <a:fillRect/>
            </a:stretch>
          </a:blipFill>
        </p:spPr>
      </p:sp>
      <p:sp>
        <p:nvSpPr>
          <p:cNvPr id="29" name="TextBox 29"/>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
        <p:nvSpPr>
          <p:cNvPr id="31" name="TextBox 31"/>
          <p:cNvSpPr txBox="1"/>
          <p:nvPr/>
        </p:nvSpPr>
        <p:spPr>
          <a:xfrm>
            <a:off x="2529668" y="2858916"/>
            <a:ext cx="7115522" cy="1331422"/>
          </a:xfrm>
          <a:prstGeom prst="rect">
            <a:avLst/>
          </a:prstGeom>
        </p:spPr>
        <p:txBody>
          <a:bodyPr lIns="0" tIns="0" rIns="0" bIns="0" rtlCol="0" anchor="t">
            <a:spAutoFit/>
          </a:bodyPr>
          <a:lstStyle/>
          <a:p>
            <a:pPr algn="l">
              <a:lnSpc>
                <a:spcPts val="5091"/>
              </a:lnSpc>
            </a:pPr>
            <a:r>
              <a:rPr lang="en-US" sz="5091" b="1">
                <a:solidFill>
                  <a:srgbClr val="FFFFFF"/>
                </a:solidFill>
                <a:latin typeface="Inter Bold"/>
                <a:ea typeface="Inter Bold"/>
                <a:cs typeface="Inter Bold"/>
                <a:sym typeface="Inter Bold"/>
              </a:rPr>
              <a:t>CUSTOMER LIFETIME VALUE (CLV)</a:t>
            </a:r>
          </a:p>
        </p:txBody>
      </p:sp>
      <p:sp>
        <p:nvSpPr>
          <p:cNvPr id="32" name="TextBox 32"/>
          <p:cNvSpPr txBox="1"/>
          <p:nvPr/>
        </p:nvSpPr>
        <p:spPr>
          <a:xfrm>
            <a:off x="3128373" y="6680317"/>
            <a:ext cx="3611605" cy="1073150"/>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Calculate the sum of total_amount per customer and rank them</a:t>
            </a:r>
          </a:p>
        </p:txBody>
      </p:sp>
      <p:sp>
        <p:nvSpPr>
          <p:cNvPr id="33" name="TextBox 33"/>
          <p:cNvSpPr txBox="1"/>
          <p:nvPr/>
        </p:nvSpPr>
        <p:spPr>
          <a:xfrm>
            <a:off x="8809588" y="6716830"/>
            <a:ext cx="3611605" cy="1073150"/>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Identifies high-value customers for retention and engagement strategies.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1106" y="-2277588"/>
            <a:ext cx="5982858" cy="9747621"/>
            <a:chOff x="0" y="0"/>
            <a:chExt cx="1575732" cy="2567275"/>
          </a:xfrm>
        </p:grpSpPr>
        <p:sp>
          <p:nvSpPr>
            <p:cNvPr id="3" name="Freeform 3"/>
            <p:cNvSpPr/>
            <p:nvPr/>
          </p:nvSpPr>
          <p:spPr>
            <a:xfrm>
              <a:off x="0" y="0"/>
              <a:ext cx="1575732" cy="2567275"/>
            </a:xfrm>
            <a:custGeom>
              <a:avLst/>
              <a:gdLst/>
              <a:ahLst/>
              <a:cxnLst/>
              <a:rect l="l" t="t" r="r" b="b"/>
              <a:pathLst>
                <a:path w="1575732" h="2567275">
                  <a:moveTo>
                    <a:pt x="65995" y="0"/>
                  </a:moveTo>
                  <a:lnTo>
                    <a:pt x="1509737" y="0"/>
                  </a:lnTo>
                  <a:cubicBezTo>
                    <a:pt x="1527240" y="0"/>
                    <a:pt x="1544026" y="6953"/>
                    <a:pt x="1556403" y="19329"/>
                  </a:cubicBezTo>
                  <a:cubicBezTo>
                    <a:pt x="1568779" y="31706"/>
                    <a:pt x="1575732" y="48492"/>
                    <a:pt x="1575732" y="65995"/>
                  </a:cubicBezTo>
                  <a:lnTo>
                    <a:pt x="1575732" y="2501280"/>
                  </a:lnTo>
                  <a:cubicBezTo>
                    <a:pt x="1575732" y="2537728"/>
                    <a:pt x="1546185" y="2567275"/>
                    <a:pt x="1509737" y="2567275"/>
                  </a:cubicBezTo>
                  <a:lnTo>
                    <a:pt x="65995" y="2567275"/>
                  </a:lnTo>
                  <a:cubicBezTo>
                    <a:pt x="29547" y="2567275"/>
                    <a:pt x="0" y="2537728"/>
                    <a:pt x="0" y="2501280"/>
                  </a:cubicBezTo>
                  <a:lnTo>
                    <a:pt x="0" y="65995"/>
                  </a:lnTo>
                  <a:cubicBezTo>
                    <a:pt x="0" y="29547"/>
                    <a:pt x="29547" y="0"/>
                    <a:pt x="65995"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1575732" cy="26053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13211" y="7001560"/>
            <a:ext cx="1546390" cy="1479763"/>
            <a:chOff x="0" y="0"/>
            <a:chExt cx="407280" cy="389732"/>
          </a:xfrm>
        </p:grpSpPr>
        <p:sp>
          <p:nvSpPr>
            <p:cNvPr id="6" name="Freeform 6"/>
            <p:cNvSpPr/>
            <p:nvPr/>
          </p:nvSpPr>
          <p:spPr>
            <a:xfrm>
              <a:off x="0" y="0"/>
              <a:ext cx="407280" cy="389732"/>
            </a:xfrm>
            <a:custGeom>
              <a:avLst/>
              <a:gdLst/>
              <a:ahLst/>
              <a:cxnLst/>
              <a:rect l="l" t="t" r="r" b="b"/>
              <a:pathLst>
                <a:path w="407280" h="389732">
                  <a:moveTo>
                    <a:pt x="135174" y="0"/>
                  </a:moveTo>
                  <a:lnTo>
                    <a:pt x="272106" y="0"/>
                  </a:lnTo>
                  <a:cubicBezTo>
                    <a:pt x="346760" y="0"/>
                    <a:pt x="407280" y="60519"/>
                    <a:pt x="407280" y="135174"/>
                  </a:cubicBezTo>
                  <a:lnTo>
                    <a:pt x="407280" y="254558"/>
                  </a:lnTo>
                  <a:cubicBezTo>
                    <a:pt x="407280" y="290408"/>
                    <a:pt x="393038" y="324790"/>
                    <a:pt x="367688" y="350140"/>
                  </a:cubicBezTo>
                  <a:cubicBezTo>
                    <a:pt x="342338" y="375490"/>
                    <a:pt x="307956" y="389732"/>
                    <a:pt x="272106" y="389732"/>
                  </a:cubicBezTo>
                  <a:lnTo>
                    <a:pt x="135174" y="389732"/>
                  </a:lnTo>
                  <a:cubicBezTo>
                    <a:pt x="99324" y="389732"/>
                    <a:pt x="64942" y="375490"/>
                    <a:pt x="39592" y="350140"/>
                  </a:cubicBezTo>
                  <a:cubicBezTo>
                    <a:pt x="14242" y="324790"/>
                    <a:pt x="0" y="290408"/>
                    <a:pt x="0" y="254558"/>
                  </a:cubicBezTo>
                  <a:lnTo>
                    <a:pt x="0" y="135174"/>
                  </a:lnTo>
                  <a:cubicBezTo>
                    <a:pt x="0" y="99324"/>
                    <a:pt x="14242" y="64942"/>
                    <a:pt x="39592" y="39592"/>
                  </a:cubicBezTo>
                  <a:cubicBezTo>
                    <a:pt x="64942" y="14242"/>
                    <a:pt x="99324" y="0"/>
                    <a:pt x="135174" y="0"/>
                  </a:cubicBezTo>
                  <a:close/>
                </a:path>
              </a:pathLst>
            </a:custGeom>
            <a:solidFill>
              <a:srgbClr val="3C586D"/>
            </a:solidFill>
          </p:spPr>
        </p:sp>
        <p:sp>
          <p:nvSpPr>
            <p:cNvPr id="7" name="TextBox 7"/>
            <p:cNvSpPr txBox="1"/>
            <p:nvPr/>
          </p:nvSpPr>
          <p:spPr>
            <a:xfrm>
              <a:off x="0" y="-38100"/>
              <a:ext cx="407280" cy="42783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2030362"/>
            <a:ext cx="2092393" cy="6226275"/>
            <a:chOff x="0" y="0"/>
            <a:chExt cx="551083" cy="1639842"/>
          </a:xfrm>
        </p:grpSpPr>
        <p:sp>
          <p:nvSpPr>
            <p:cNvPr id="9" name="Freeform 9"/>
            <p:cNvSpPr/>
            <p:nvPr/>
          </p:nvSpPr>
          <p:spPr>
            <a:xfrm>
              <a:off x="0" y="0"/>
              <a:ext cx="551083" cy="1639842"/>
            </a:xfrm>
            <a:custGeom>
              <a:avLst/>
              <a:gdLst/>
              <a:ahLst/>
              <a:cxnLst/>
              <a:rect l="l" t="t" r="r" b="b"/>
              <a:pathLst>
                <a:path w="551083" h="1639842">
                  <a:moveTo>
                    <a:pt x="188702" y="0"/>
                  </a:moveTo>
                  <a:lnTo>
                    <a:pt x="362381" y="0"/>
                  </a:lnTo>
                  <a:cubicBezTo>
                    <a:pt x="466598" y="0"/>
                    <a:pt x="551083" y="84485"/>
                    <a:pt x="551083" y="188702"/>
                  </a:cubicBezTo>
                  <a:lnTo>
                    <a:pt x="551083" y="1451140"/>
                  </a:lnTo>
                  <a:cubicBezTo>
                    <a:pt x="551083" y="1555357"/>
                    <a:pt x="466598" y="1639842"/>
                    <a:pt x="362381" y="1639842"/>
                  </a:cubicBezTo>
                  <a:lnTo>
                    <a:pt x="188702" y="1639842"/>
                  </a:lnTo>
                  <a:cubicBezTo>
                    <a:pt x="84485" y="1639842"/>
                    <a:pt x="0" y="1555357"/>
                    <a:pt x="0" y="1451140"/>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0" name="TextBox 10"/>
            <p:cNvSpPr txBox="1"/>
            <p:nvPr/>
          </p:nvSpPr>
          <p:spPr>
            <a:xfrm>
              <a:off x="0" y="-38100"/>
              <a:ext cx="551083" cy="1677942"/>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6626823" y="1297609"/>
            <a:ext cx="632477" cy="0"/>
          </a:xfrm>
          <a:prstGeom prst="line">
            <a:avLst/>
          </a:prstGeom>
          <a:ln w="38100" cap="flat">
            <a:solidFill>
              <a:srgbClr val="263744"/>
            </a:solidFill>
            <a:prstDash val="solid"/>
            <a:headEnd type="none" w="sm" len="sm"/>
            <a:tailEnd type="none" w="sm" len="sm"/>
          </a:ln>
        </p:spPr>
      </p:sp>
      <p:sp>
        <p:nvSpPr>
          <p:cNvPr id="12" name="AutoShape 12"/>
          <p:cNvSpPr/>
          <p:nvPr/>
        </p:nvSpPr>
        <p:spPr>
          <a:xfrm>
            <a:off x="16626823" y="1483471"/>
            <a:ext cx="632477" cy="0"/>
          </a:xfrm>
          <a:prstGeom prst="line">
            <a:avLst/>
          </a:prstGeom>
          <a:ln w="38100" cap="flat">
            <a:solidFill>
              <a:srgbClr val="263744"/>
            </a:solidFill>
            <a:prstDash val="solid"/>
            <a:headEnd type="none" w="sm" len="sm"/>
            <a:tailEnd type="none" w="sm" len="sm"/>
          </a:ln>
        </p:spPr>
      </p:sp>
      <p:sp>
        <p:nvSpPr>
          <p:cNvPr id="13" name="AutoShape 13"/>
          <p:cNvSpPr/>
          <p:nvPr/>
        </p:nvSpPr>
        <p:spPr>
          <a:xfrm>
            <a:off x="16626823" y="1099942"/>
            <a:ext cx="632477" cy="0"/>
          </a:xfrm>
          <a:prstGeom prst="line">
            <a:avLst/>
          </a:prstGeom>
          <a:ln w="38100" cap="flat">
            <a:solidFill>
              <a:srgbClr val="263744"/>
            </a:solidFill>
            <a:prstDash val="solid"/>
            <a:headEnd type="none" w="sm" len="sm"/>
            <a:tailEnd type="none" w="sm" len="sm"/>
          </a:ln>
        </p:spPr>
      </p:sp>
      <p:sp>
        <p:nvSpPr>
          <p:cNvPr id="17" name="TextBox 17"/>
          <p:cNvSpPr txBox="1"/>
          <p:nvPr/>
        </p:nvSpPr>
        <p:spPr>
          <a:xfrm>
            <a:off x="9305390" y="1750171"/>
            <a:ext cx="8982610" cy="737235"/>
          </a:xfrm>
          <a:prstGeom prst="rect">
            <a:avLst/>
          </a:prstGeom>
        </p:spPr>
        <p:txBody>
          <a:bodyPr lIns="0" tIns="0" rIns="0" bIns="0" rtlCol="0" anchor="t">
            <a:spAutoFit/>
          </a:bodyPr>
          <a:lstStyle/>
          <a:p>
            <a:pPr algn="l">
              <a:lnSpc>
                <a:spcPts val="5400"/>
              </a:lnSpc>
            </a:pPr>
            <a:r>
              <a:rPr lang="en-US" sz="5400" b="1">
                <a:solidFill>
                  <a:srgbClr val="263744"/>
                </a:solidFill>
                <a:latin typeface="Inter Bold"/>
                <a:ea typeface="Inter Bold"/>
                <a:cs typeface="Inter Bold"/>
                <a:sym typeface="Inter Bold"/>
              </a:rPr>
              <a:t>CONCLUSION</a:t>
            </a:r>
          </a:p>
        </p:txBody>
      </p:sp>
      <p:sp>
        <p:nvSpPr>
          <p:cNvPr id="18" name="TextBox 18"/>
          <p:cNvSpPr txBox="1"/>
          <p:nvPr/>
        </p:nvSpPr>
        <p:spPr>
          <a:xfrm>
            <a:off x="8968039" y="3221275"/>
            <a:ext cx="7482823" cy="6167669"/>
          </a:xfrm>
          <a:prstGeom prst="rect">
            <a:avLst/>
          </a:prstGeom>
        </p:spPr>
        <p:txBody>
          <a:bodyPr lIns="0" tIns="0" rIns="0" bIns="0" rtlCol="0" anchor="t">
            <a:spAutoFit/>
          </a:bodyPr>
          <a:lstStyle/>
          <a:p>
            <a:pPr marL="476463" lvl="1" indent="-238231" algn="l">
              <a:lnSpc>
                <a:spcPts val="3508"/>
              </a:lnSpc>
              <a:buFont typeface="Arial"/>
              <a:buChar char="•"/>
            </a:pPr>
            <a:r>
              <a:rPr lang="en-US" sz="2206" spc="150">
                <a:solidFill>
                  <a:srgbClr val="000000"/>
                </a:solidFill>
                <a:latin typeface="Poppins"/>
                <a:ea typeface="Poppins"/>
                <a:cs typeface="Poppins"/>
                <a:sym typeface="Poppins"/>
              </a:rPr>
              <a:t>Top Categories: Electronics &amp; Home lead in revenue.</a:t>
            </a:r>
          </a:p>
          <a:p>
            <a:pPr marL="476463" lvl="1" indent="-238231" algn="l">
              <a:lnSpc>
                <a:spcPts val="3508"/>
              </a:lnSpc>
              <a:buFont typeface="Arial"/>
              <a:buChar char="•"/>
            </a:pPr>
            <a:r>
              <a:rPr lang="en-US" sz="2206" spc="150">
                <a:solidFill>
                  <a:srgbClr val="000000"/>
                </a:solidFill>
                <a:latin typeface="Poppins"/>
                <a:ea typeface="Poppins"/>
                <a:cs typeface="Poppins"/>
                <a:sym typeface="Poppins"/>
              </a:rPr>
              <a:t>Low Performance: Grocery &amp; Toys have lowest sales; Grocery shows negative profit margin.</a:t>
            </a:r>
          </a:p>
          <a:p>
            <a:pPr marL="476463" lvl="1" indent="-238231" algn="l">
              <a:lnSpc>
                <a:spcPts val="3508"/>
              </a:lnSpc>
              <a:buFont typeface="Arial"/>
              <a:buChar char="•"/>
            </a:pPr>
            <a:r>
              <a:rPr lang="en-US" sz="2206" spc="150">
                <a:solidFill>
                  <a:srgbClr val="000000"/>
                </a:solidFill>
                <a:latin typeface="Poppins"/>
                <a:ea typeface="Poppins"/>
                <a:cs typeface="Poppins"/>
                <a:sym typeface="Poppins"/>
              </a:rPr>
              <a:t>Regional Trends: South &amp; North dominate sales; Central is weakest.</a:t>
            </a:r>
          </a:p>
          <a:p>
            <a:pPr marL="498052" lvl="1" indent="-249026" algn="l">
              <a:lnSpc>
                <a:spcPts val="3667"/>
              </a:lnSpc>
              <a:buFont typeface="Arial"/>
              <a:buChar char="•"/>
            </a:pPr>
            <a:r>
              <a:rPr lang="en-US" sz="2306" spc="156">
                <a:solidFill>
                  <a:srgbClr val="000000"/>
                </a:solidFill>
                <a:latin typeface="Poppins"/>
                <a:ea typeface="Poppins"/>
                <a:cs typeface="Poppins"/>
                <a:sym typeface="Poppins"/>
              </a:rPr>
              <a:t>Seasonality: December is peak month (holiday-driven).</a:t>
            </a:r>
          </a:p>
          <a:p>
            <a:pPr marL="476463" lvl="1" indent="-238231" algn="l">
              <a:lnSpc>
                <a:spcPts val="3508"/>
              </a:lnSpc>
              <a:buFont typeface="Arial"/>
              <a:buChar char="•"/>
            </a:pPr>
            <a:r>
              <a:rPr lang="en-US" sz="2206" spc="150">
                <a:solidFill>
                  <a:srgbClr val="000000"/>
                </a:solidFill>
                <a:latin typeface="Poppins"/>
                <a:ea typeface="Poppins"/>
                <a:cs typeface="Poppins"/>
                <a:sym typeface="Poppins"/>
              </a:rPr>
              <a:t>Customer Behavior: Fashion has highest returns; older customers prefer COD.</a:t>
            </a:r>
          </a:p>
          <a:p>
            <a:pPr marL="476463" lvl="1" indent="-238231" algn="l">
              <a:lnSpc>
                <a:spcPts val="3508"/>
              </a:lnSpc>
              <a:buFont typeface="Arial"/>
              <a:buChar char="•"/>
            </a:pPr>
            <a:r>
              <a:rPr lang="en-US" sz="2206" spc="150">
                <a:solidFill>
                  <a:srgbClr val="000000"/>
                </a:solidFill>
                <a:latin typeface="Poppins"/>
                <a:ea typeface="Poppins"/>
                <a:cs typeface="Poppins"/>
                <a:sym typeface="Poppins"/>
              </a:rPr>
              <a:t>Delivery: Average 4.8 days; East region is slowest.</a:t>
            </a:r>
          </a:p>
          <a:p>
            <a:pPr algn="l">
              <a:lnSpc>
                <a:spcPts val="3508"/>
              </a:lnSpc>
            </a:pPr>
            <a:endParaRPr lang="en-US" sz="2206" spc="150">
              <a:solidFill>
                <a:srgbClr val="000000"/>
              </a:solidFill>
              <a:latin typeface="Poppins"/>
              <a:ea typeface="Poppins"/>
              <a:cs typeface="Poppins"/>
              <a:sym typeface="Poppins"/>
            </a:endParaRPr>
          </a:p>
        </p:txBody>
      </p:sp>
      <p:sp>
        <p:nvSpPr>
          <p:cNvPr id="19" name="TextBox 19"/>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CBE5FA"/>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CBE5FA"/>
            </a:solidFill>
            <a:prstDash val="solid"/>
            <a:headEnd type="none" w="sm" len="sm"/>
            <a:tailEnd type="none" w="sm" len="sm"/>
          </a:ln>
        </p:spPr>
      </p:sp>
      <p:grpSp>
        <p:nvGrpSpPr>
          <p:cNvPr id="5" name="Group 5"/>
          <p:cNvGrpSpPr/>
          <p:nvPr/>
        </p:nvGrpSpPr>
        <p:grpSpPr>
          <a:xfrm rot="5400000">
            <a:off x="-1063693" y="7861462"/>
            <a:ext cx="3367739" cy="3062495"/>
            <a:chOff x="0" y="0"/>
            <a:chExt cx="886976" cy="806583"/>
          </a:xfrm>
        </p:grpSpPr>
        <p:sp>
          <p:nvSpPr>
            <p:cNvPr id="6" name="Freeform 6"/>
            <p:cNvSpPr/>
            <p:nvPr/>
          </p:nvSpPr>
          <p:spPr>
            <a:xfrm>
              <a:off x="0" y="0"/>
              <a:ext cx="886976" cy="806583"/>
            </a:xfrm>
            <a:custGeom>
              <a:avLst/>
              <a:gdLst/>
              <a:ahLst/>
              <a:cxnLst/>
              <a:rect l="l" t="t" r="r" b="b"/>
              <a:pathLst>
                <a:path w="886976" h="806583">
                  <a:moveTo>
                    <a:pt x="117241" y="0"/>
                  </a:moveTo>
                  <a:lnTo>
                    <a:pt x="769735" y="0"/>
                  </a:lnTo>
                  <a:cubicBezTo>
                    <a:pt x="800829" y="0"/>
                    <a:pt x="830650" y="12352"/>
                    <a:pt x="852637" y="34339"/>
                  </a:cubicBezTo>
                  <a:cubicBezTo>
                    <a:pt x="874624" y="56326"/>
                    <a:pt x="886976" y="86147"/>
                    <a:pt x="886976" y="117241"/>
                  </a:cubicBezTo>
                  <a:lnTo>
                    <a:pt x="886976" y="689342"/>
                  </a:lnTo>
                  <a:cubicBezTo>
                    <a:pt x="886976" y="754092"/>
                    <a:pt x="834486" y="806583"/>
                    <a:pt x="769735" y="806583"/>
                  </a:cubicBezTo>
                  <a:lnTo>
                    <a:pt x="117241" y="806583"/>
                  </a:lnTo>
                  <a:cubicBezTo>
                    <a:pt x="52491" y="806583"/>
                    <a:pt x="0" y="754092"/>
                    <a:pt x="0" y="689342"/>
                  </a:cubicBezTo>
                  <a:lnTo>
                    <a:pt x="0" y="117241"/>
                  </a:lnTo>
                  <a:cubicBezTo>
                    <a:pt x="0" y="52491"/>
                    <a:pt x="52491" y="0"/>
                    <a:pt x="117241"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7" name="TextBox 7"/>
            <p:cNvSpPr txBox="1"/>
            <p:nvPr/>
          </p:nvSpPr>
          <p:spPr>
            <a:xfrm>
              <a:off x="0" y="-38100"/>
              <a:ext cx="886976" cy="84468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
        <p:nvSpPr>
          <p:cNvPr id="15" name="TextBox 15"/>
          <p:cNvSpPr txBox="1"/>
          <p:nvPr/>
        </p:nvSpPr>
        <p:spPr>
          <a:xfrm>
            <a:off x="5806400" y="1109806"/>
            <a:ext cx="7433516" cy="860425"/>
          </a:xfrm>
          <a:prstGeom prst="rect">
            <a:avLst/>
          </a:prstGeom>
        </p:spPr>
        <p:txBody>
          <a:bodyPr lIns="0" tIns="0" rIns="0" bIns="0" rtlCol="0" anchor="t">
            <a:spAutoFit/>
          </a:bodyPr>
          <a:lstStyle/>
          <a:p>
            <a:pPr algn="l">
              <a:lnSpc>
                <a:spcPts val="6499"/>
              </a:lnSpc>
            </a:pPr>
            <a:r>
              <a:rPr lang="en-US" sz="6499">
                <a:solidFill>
                  <a:srgbClr val="FFFFFF"/>
                </a:solidFill>
                <a:latin typeface="Inter"/>
                <a:ea typeface="Inter"/>
                <a:cs typeface="Inter"/>
                <a:sym typeface="Inter"/>
              </a:rPr>
              <a:t>SUGGESTIONS</a:t>
            </a:r>
          </a:p>
        </p:txBody>
      </p:sp>
      <p:sp>
        <p:nvSpPr>
          <p:cNvPr id="16" name="TextBox 16"/>
          <p:cNvSpPr txBox="1"/>
          <p:nvPr/>
        </p:nvSpPr>
        <p:spPr>
          <a:xfrm>
            <a:off x="6168929" y="2059359"/>
            <a:ext cx="5950141" cy="441325"/>
          </a:xfrm>
          <a:prstGeom prst="rect">
            <a:avLst/>
          </a:prstGeom>
        </p:spPr>
        <p:txBody>
          <a:bodyPr lIns="0" tIns="0" rIns="0" bIns="0" rtlCol="0" anchor="t">
            <a:spAutoFit/>
          </a:bodyPr>
          <a:lstStyle/>
          <a:p>
            <a:pPr algn="l">
              <a:lnSpc>
                <a:spcPts val="3499"/>
              </a:lnSpc>
            </a:pPr>
            <a:r>
              <a:rPr lang="en-US" sz="2499" b="1">
                <a:solidFill>
                  <a:srgbClr val="ACCAE4"/>
                </a:solidFill>
                <a:latin typeface="Poppins Semi-Bold"/>
                <a:ea typeface="Poppins Semi-Bold"/>
                <a:cs typeface="Poppins Semi-Bold"/>
                <a:sym typeface="Poppins Semi-Bold"/>
              </a:rPr>
              <a:t>Recommendations for Growth</a:t>
            </a:r>
          </a:p>
        </p:txBody>
      </p:sp>
      <p:sp>
        <p:nvSpPr>
          <p:cNvPr id="18" name="TextBox 18"/>
          <p:cNvSpPr txBox="1"/>
          <p:nvPr/>
        </p:nvSpPr>
        <p:spPr>
          <a:xfrm>
            <a:off x="2184393" y="3681097"/>
            <a:ext cx="14677530" cy="3896143"/>
          </a:xfrm>
          <a:prstGeom prst="rect">
            <a:avLst/>
          </a:prstGeom>
        </p:spPr>
        <p:txBody>
          <a:bodyPr lIns="0" tIns="0" rIns="0" bIns="0" rtlCol="0" anchor="t">
            <a:spAutoFit/>
          </a:bodyPr>
          <a:lstStyle/>
          <a:p>
            <a:pPr algn="ctr">
              <a:lnSpc>
                <a:spcPts val="6234"/>
              </a:lnSpc>
            </a:pPr>
            <a:r>
              <a:rPr lang="en-US" sz="2493" spc="453" dirty="0">
                <a:solidFill>
                  <a:srgbClr val="FFFFFF"/>
                </a:solidFill>
                <a:latin typeface="Canva Sans"/>
                <a:ea typeface="Canva Sans"/>
                <a:cs typeface="Canva Sans"/>
                <a:sym typeface="Canva Sans"/>
              </a:rPr>
              <a:t>Focus on high-margin categories (Electronics, Home) to scale profits.</a:t>
            </a:r>
          </a:p>
          <a:p>
            <a:pPr algn="ctr">
              <a:lnSpc>
                <a:spcPts val="6234"/>
              </a:lnSpc>
            </a:pPr>
            <a:r>
              <a:rPr lang="en-US" sz="2493" spc="453" dirty="0">
                <a:solidFill>
                  <a:srgbClr val="FFFFFF"/>
                </a:solidFill>
                <a:latin typeface="Canva Sans"/>
                <a:ea typeface="Canva Sans"/>
                <a:cs typeface="Canva Sans"/>
                <a:sym typeface="Canva Sans"/>
              </a:rPr>
              <a:t>Re-evaluate Grocery pricing &amp; supply chain to reduce losses.</a:t>
            </a:r>
          </a:p>
          <a:p>
            <a:pPr algn="ctr">
              <a:lnSpc>
                <a:spcPts val="6234"/>
              </a:lnSpc>
            </a:pPr>
            <a:r>
              <a:rPr lang="en-US" sz="2493" spc="453" dirty="0">
                <a:solidFill>
                  <a:srgbClr val="FFFFFF"/>
                </a:solidFill>
                <a:latin typeface="Canva Sans"/>
                <a:ea typeface="Canva Sans"/>
                <a:cs typeface="Canva Sans"/>
                <a:sym typeface="Canva Sans"/>
              </a:rPr>
              <a:t>Improve Fashion returns with better sizing guides &amp; quality checks.</a:t>
            </a:r>
          </a:p>
          <a:p>
            <a:pPr algn="ctr">
              <a:lnSpc>
                <a:spcPts val="6234"/>
              </a:lnSpc>
            </a:pPr>
            <a:r>
              <a:rPr lang="en-US" sz="2493" spc="453" dirty="0">
                <a:solidFill>
                  <a:srgbClr val="FFFFFF"/>
                </a:solidFill>
                <a:latin typeface="Canva Sans"/>
                <a:ea typeface="Canva Sans"/>
                <a:cs typeface="Canva Sans"/>
                <a:sym typeface="Canva Sans"/>
              </a:rPr>
              <a:t>Enhance delivery speed in East region to improve satisfaction.</a:t>
            </a:r>
          </a:p>
          <a:p>
            <a:pPr algn="l">
              <a:lnSpc>
                <a:spcPts val="6734"/>
              </a:lnSpc>
            </a:pPr>
            <a:r>
              <a:rPr lang="en-US" sz="2693" spc="490" dirty="0">
                <a:solidFill>
                  <a:srgbClr val="FFFFFF"/>
                </a:solidFill>
                <a:latin typeface="Canva Sans"/>
                <a:ea typeface="Canva Sans"/>
                <a:cs typeface="Canva Sans"/>
                <a:sym typeface="Canva Sans"/>
              </a:rPr>
              <a:t>Boost Central region sales via promotions &amp; marketing campaigns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2519881" y="3007153"/>
            <a:ext cx="4691794" cy="469179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89A8"/>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888395" y="3045253"/>
            <a:ext cx="2674155" cy="267415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CAE4"/>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609208" y="6182504"/>
            <a:ext cx="1478343" cy="147834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CAE4">
                <a:alpha val="49804"/>
              </a:srgbClr>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13" name="AutoShape 13"/>
          <p:cNvSpPr/>
          <p:nvPr/>
        </p:nvSpPr>
        <p:spPr>
          <a:xfrm>
            <a:off x="16626823" y="1483471"/>
            <a:ext cx="632477" cy="0"/>
          </a:xfrm>
          <a:prstGeom prst="line">
            <a:avLst/>
          </a:prstGeom>
          <a:ln w="38100" cap="flat">
            <a:solidFill>
              <a:srgbClr val="CBE5FA"/>
            </a:solidFill>
            <a:prstDash val="solid"/>
            <a:headEnd type="none" w="sm" len="sm"/>
            <a:tailEnd type="none" w="sm" len="sm"/>
          </a:ln>
        </p:spPr>
      </p:sp>
      <p:sp>
        <p:nvSpPr>
          <p:cNvPr id="14" name="AutoShape 14"/>
          <p:cNvSpPr/>
          <p:nvPr/>
        </p:nvSpPr>
        <p:spPr>
          <a:xfrm>
            <a:off x="16626823" y="1099942"/>
            <a:ext cx="632477" cy="0"/>
          </a:xfrm>
          <a:prstGeom prst="line">
            <a:avLst/>
          </a:prstGeom>
          <a:ln w="38100" cap="flat">
            <a:solidFill>
              <a:srgbClr val="CBE5FA"/>
            </a:solidFill>
            <a:prstDash val="solid"/>
            <a:headEnd type="none" w="sm" len="sm"/>
            <a:tailEnd type="none" w="sm" len="sm"/>
          </a:ln>
        </p:spPr>
      </p:sp>
      <p:sp>
        <p:nvSpPr>
          <p:cNvPr id="15" name="TextBox 15"/>
          <p:cNvSpPr txBox="1"/>
          <p:nvPr/>
        </p:nvSpPr>
        <p:spPr>
          <a:xfrm>
            <a:off x="4286093" y="3566803"/>
            <a:ext cx="11818095" cy="2307391"/>
          </a:xfrm>
          <a:prstGeom prst="rect">
            <a:avLst/>
          </a:prstGeom>
        </p:spPr>
        <p:txBody>
          <a:bodyPr lIns="0" tIns="0" rIns="0" bIns="0" rtlCol="0" anchor="t">
            <a:spAutoFit/>
          </a:bodyPr>
          <a:lstStyle/>
          <a:p>
            <a:pPr algn="r">
              <a:lnSpc>
                <a:spcPts val="18770"/>
              </a:lnSpc>
            </a:pPr>
            <a:r>
              <a:rPr lang="en-US" sz="13407" b="1">
                <a:solidFill>
                  <a:srgbClr val="FFFFFF"/>
                </a:solidFill>
                <a:latin typeface="Inter Bold"/>
                <a:ea typeface="Inter Bold"/>
                <a:cs typeface="Inter Bold"/>
                <a:sym typeface="Inter Bold"/>
              </a:rPr>
              <a:t>THANK YOU</a:t>
            </a:r>
          </a:p>
        </p:txBody>
      </p:sp>
      <p:sp>
        <p:nvSpPr>
          <p:cNvPr id="16" name="TextBox 16"/>
          <p:cNvSpPr txBox="1"/>
          <p:nvPr/>
        </p:nvSpPr>
        <p:spPr>
          <a:xfrm>
            <a:off x="3545193" y="5752007"/>
            <a:ext cx="12549470" cy="1044390"/>
          </a:xfrm>
          <a:prstGeom prst="rect">
            <a:avLst/>
          </a:prstGeom>
        </p:spPr>
        <p:txBody>
          <a:bodyPr lIns="0" tIns="0" rIns="0" bIns="0" rtlCol="0" anchor="t">
            <a:spAutoFit/>
          </a:bodyPr>
          <a:lstStyle/>
          <a:p>
            <a:pPr algn="r">
              <a:lnSpc>
                <a:spcPts val="8585"/>
              </a:lnSpc>
            </a:pPr>
            <a:r>
              <a:rPr lang="en-US" sz="6132" b="1">
                <a:solidFill>
                  <a:srgbClr val="CBE5FA"/>
                </a:solidFill>
                <a:latin typeface="Montserrat Semi-Bold"/>
                <a:ea typeface="Montserrat Semi-Bold"/>
                <a:cs typeface="Montserrat Semi-Bold"/>
                <a:sym typeface="Montserrat Semi-Bold"/>
              </a:rPr>
              <a:t>FOR YOUR NICE ATTENTION</a:t>
            </a:r>
          </a:p>
        </p:txBody>
      </p:sp>
      <p:sp>
        <p:nvSpPr>
          <p:cNvPr id="17" name="TextBox 17"/>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1106" y="-2277588"/>
            <a:ext cx="5982858" cy="9747621"/>
            <a:chOff x="0" y="0"/>
            <a:chExt cx="1575732" cy="2567275"/>
          </a:xfrm>
        </p:grpSpPr>
        <p:sp>
          <p:nvSpPr>
            <p:cNvPr id="3" name="Freeform 3"/>
            <p:cNvSpPr/>
            <p:nvPr/>
          </p:nvSpPr>
          <p:spPr>
            <a:xfrm>
              <a:off x="0" y="0"/>
              <a:ext cx="1575732" cy="2567275"/>
            </a:xfrm>
            <a:custGeom>
              <a:avLst/>
              <a:gdLst/>
              <a:ahLst/>
              <a:cxnLst/>
              <a:rect l="l" t="t" r="r" b="b"/>
              <a:pathLst>
                <a:path w="1575732" h="2567275">
                  <a:moveTo>
                    <a:pt x="65995" y="0"/>
                  </a:moveTo>
                  <a:lnTo>
                    <a:pt x="1509737" y="0"/>
                  </a:lnTo>
                  <a:cubicBezTo>
                    <a:pt x="1527240" y="0"/>
                    <a:pt x="1544026" y="6953"/>
                    <a:pt x="1556403" y="19329"/>
                  </a:cubicBezTo>
                  <a:cubicBezTo>
                    <a:pt x="1568779" y="31706"/>
                    <a:pt x="1575732" y="48492"/>
                    <a:pt x="1575732" y="65995"/>
                  </a:cubicBezTo>
                  <a:lnTo>
                    <a:pt x="1575732" y="2501280"/>
                  </a:lnTo>
                  <a:cubicBezTo>
                    <a:pt x="1575732" y="2537728"/>
                    <a:pt x="1546185" y="2567275"/>
                    <a:pt x="1509737" y="2567275"/>
                  </a:cubicBezTo>
                  <a:lnTo>
                    <a:pt x="65995" y="2567275"/>
                  </a:lnTo>
                  <a:cubicBezTo>
                    <a:pt x="29547" y="2567275"/>
                    <a:pt x="0" y="2537728"/>
                    <a:pt x="0" y="2501280"/>
                  </a:cubicBezTo>
                  <a:lnTo>
                    <a:pt x="0" y="65995"/>
                  </a:lnTo>
                  <a:cubicBezTo>
                    <a:pt x="0" y="29547"/>
                    <a:pt x="29547" y="0"/>
                    <a:pt x="65995"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1575732" cy="26053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13211" y="7001560"/>
            <a:ext cx="1546390" cy="1479763"/>
            <a:chOff x="0" y="0"/>
            <a:chExt cx="407280" cy="389732"/>
          </a:xfrm>
        </p:grpSpPr>
        <p:sp>
          <p:nvSpPr>
            <p:cNvPr id="6" name="Freeform 6"/>
            <p:cNvSpPr/>
            <p:nvPr/>
          </p:nvSpPr>
          <p:spPr>
            <a:xfrm>
              <a:off x="0" y="0"/>
              <a:ext cx="407280" cy="389732"/>
            </a:xfrm>
            <a:custGeom>
              <a:avLst/>
              <a:gdLst/>
              <a:ahLst/>
              <a:cxnLst/>
              <a:rect l="l" t="t" r="r" b="b"/>
              <a:pathLst>
                <a:path w="407280" h="389732">
                  <a:moveTo>
                    <a:pt x="135174" y="0"/>
                  </a:moveTo>
                  <a:lnTo>
                    <a:pt x="272106" y="0"/>
                  </a:lnTo>
                  <a:cubicBezTo>
                    <a:pt x="346760" y="0"/>
                    <a:pt x="407280" y="60519"/>
                    <a:pt x="407280" y="135174"/>
                  </a:cubicBezTo>
                  <a:lnTo>
                    <a:pt x="407280" y="254558"/>
                  </a:lnTo>
                  <a:cubicBezTo>
                    <a:pt x="407280" y="290408"/>
                    <a:pt x="393038" y="324790"/>
                    <a:pt x="367688" y="350140"/>
                  </a:cubicBezTo>
                  <a:cubicBezTo>
                    <a:pt x="342338" y="375490"/>
                    <a:pt x="307956" y="389732"/>
                    <a:pt x="272106" y="389732"/>
                  </a:cubicBezTo>
                  <a:lnTo>
                    <a:pt x="135174" y="389732"/>
                  </a:lnTo>
                  <a:cubicBezTo>
                    <a:pt x="99324" y="389732"/>
                    <a:pt x="64942" y="375490"/>
                    <a:pt x="39592" y="350140"/>
                  </a:cubicBezTo>
                  <a:cubicBezTo>
                    <a:pt x="14242" y="324790"/>
                    <a:pt x="0" y="290408"/>
                    <a:pt x="0" y="254558"/>
                  </a:cubicBezTo>
                  <a:lnTo>
                    <a:pt x="0" y="135174"/>
                  </a:lnTo>
                  <a:cubicBezTo>
                    <a:pt x="0" y="99324"/>
                    <a:pt x="14242" y="64942"/>
                    <a:pt x="39592" y="39592"/>
                  </a:cubicBezTo>
                  <a:cubicBezTo>
                    <a:pt x="64942" y="14242"/>
                    <a:pt x="99324" y="0"/>
                    <a:pt x="135174" y="0"/>
                  </a:cubicBezTo>
                  <a:close/>
                </a:path>
              </a:pathLst>
            </a:custGeom>
            <a:solidFill>
              <a:srgbClr val="3C586D"/>
            </a:solidFill>
          </p:spPr>
        </p:sp>
        <p:sp>
          <p:nvSpPr>
            <p:cNvPr id="7" name="TextBox 7"/>
            <p:cNvSpPr txBox="1"/>
            <p:nvPr/>
          </p:nvSpPr>
          <p:spPr>
            <a:xfrm>
              <a:off x="0" y="-38100"/>
              <a:ext cx="407280" cy="42783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17899" y="2030362"/>
            <a:ext cx="6226275" cy="6226275"/>
            <a:chOff x="0" y="0"/>
            <a:chExt cx="812800" cy="812800"/>
          </a:xfrm>
        </p:grpSpPr>
        <p:sp>
          <p:nvSpPr>
            <p:cNvPr id="9" name="Freeform 9"/>
            <p:cNvSpPr/>
            <p:nvPr/>
          </p:nvSpPr>
          <p:spPr>
            <a:xfrm>
              <a:off x="0" y="0"/>
              <a:ext cx="812800" cy="812800"/>
            </a:xfrm>
            <a:custGeom>
              <a:avLst/>
              <a:gdLst/>
              <a:ahLst/>
              <a:cxnLst/>
              <a:rect l="l" t="t" r="r" b="b"/>
              <a:pathLst>
                <a:path w="812800" h="812800">
                  <a:moveTo>
                    <a:pt x="49737" y="0"/>
                  </a:moveTo>
                  <a:lnTo>
                    <a:pt x="763063" y="0"/>
                  </a:lnTo>
                  <a:cubicBezTo>
                    <a:pt x="776254" y="0"/>
                    <a:pt x="788905" y="5240"/>
                    <a:pt x="798232" y="14568"/>
                  </a:cubicBezTo>
                  <a:cubicBezTo>
                    <a:pt x="807560" y="23895"/>
                    <a:pt x="812800" y="36546"/>
                    <a:pt x="812800" y="49737"/>
                  </a:cubicBezTo>
                  <a:lnTo>
                    <a:pt x="812800" y="763063"/>
                  </a:lnTo>
                  <a:cubicBezTo>
                    <a:pt x="812800" y="776254"/>
                    <a:pt x="807560" y="788905"/>
                    <a:pt x="798232" y="798232"/>
                  </a:cubicBezTo>
                  <a:cubicBezTo>
                    <a:pt x="788905" y="807560"/>
                    <a:pt x="776254" y="812800"/>
                    <a:pt x="763063" y="812800"/>
                  </a:cubicBezTo>
                  <a:lnTo>
                    <a:pt x="49737" y="812800"/>
                  </a:lnTo>
                  <a:cubicBezTo>
                    <a:pt x="36546" y="812800"/>
                    <a:pt x="23895" y="807560"/>
                    <a:pt x="14568" y="798232"/>
                  </a:cubicBezTo>
                  <a:cubicBezTo>
                    <a:pt x="5240" y="788905"/>
                    <a:pt x="0" y="776254"/>
                    <a:pt x="0" y="763063"/>
                  </a:cubicBezTo>
                  <a:lnTo>
                    <a:pt x="0" y="49737"/>
                  </a:lnTo>
                  <a:cubicBezTo>
                    <a:pt x="0" y="36546"/>
                    <a:pt x="5240" y="23895"/>
                    <a:pt x="14568" y="14568"/>
                  </a:cubicBezTo>
                  <a:cubicBezTo>
                    <a:pt x="23895" y="5240"/>
                    <a:pt x="36546" y="0"/>
                    <a:pt x="49737" y="0"/>
                  </a:cubicBezTo>
                  <a:close/>
                </a:path>
              </a:pathLst>
            </a:custGeom>
            <a:blipFill>
              <a:blip r:embed="rId2"/>
              <a:stretch>
                <a:fillRect l="-7773" r="-48782"/>
              </a:stretch>
            </a:blipFill>
          </p:spPr>
        </p:sp>
      </p:grpSp>
      <p:grpSp>
        <p:nvGrpSpPr>
          <p:cNvPr id="10" name="Group 10"/>
          <p:cNvGrpSpPr/>
          <p:nvPr/>
        </p:nvGrpSpPr>
        <p:grpSpPr>
          <a:xfrm>
            <a:off x="17259300" y="2030362"/>
            <a:ext cx="2092393" cy="6226275"/>
            <a:chOff x="0" y="0"/>
            <a:chExt cx="551083" cy="1639842"/>
          </a:xfrm>
        </p:grpSpPr>
        <p:sp>
          <p:nvSpPr>
            <p:cNvPr id="11" name="Freeform 11"/>
            <p:cNvSpPr/>
            <p:nvPr/>
          </p:nvSpPr>
          <p:spPr>
            <a:xfrm>
              <a:off x="0" y="0"/>
              <a:ext cx="551083" cy="1639842"/>
            </a:xfrm>
            <a:custGeom>
              <a:avLst/>
              <a:gdLst/>
              <a:ahLst/>
              <a:cxnLst/>
              <a:rect l="l" t="t" r="r" b="b"/>
              <a:pathLst>
                <a:path w="551083" h="1639842">
                  <a:moveTo>
                    <a:pt x="188702" y="0"/>
                  </a:moveTo>
                  <a:lnTo>
                    <a:pt x="362381" y="0"/>
                  </a:lnTo>
                  <a:cubicBezTo>
                    <a:pt x="466598" y="0"/>
                    <a:pt x="551083" y="84485"/>
                    <a:pt x="551083" y="188702"/>
                  </a:cubicBezTo>
                  <a:lnTo>
                    <a:pt x="551083" y="1451140"/>
                  </a:lnTo>
                  <a:cubicBezTo>
                    <a:pt x="551083" y="1555357"/>
                    <a:pt x="466598" y="1639842"/>
                    <a:pt x="362381" y="1639842"/>
                  </a:cubicBezTo>
                  <a:lnTo>
                    <a:pt x="188702" y="1639842"/>
                  </a:lnTo>
                  <a:cubicBezTo>
                    <a:pt x="84485" y="1639842"/>
                    <a:pt x="0" y="1555357"/>
                    <a:pt x="0" y="1451140"/>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2" name="TextBox 12"/>
            <p:cNvSpPr txBox="1"/>
            <p:nvPr/>
          </p:nvSpPr>
          <p:spPr>
            <a:xfrm>
              <a:off x="0" y="-38100"/>
              <a:ext cx="551083" cy="1677942"/>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16626823" y="1297609"/>
            <a:ext cx="632477" cy="0"/>
          </a:xfrm>
          <a:prstGeom prst="line">
            <a:avLst/>
          </a:prstGeom>
          <a:ln w="38100" cap="flat">
            <a:solidFill>
              <a:srgbClr val="263744"/>
            </a:solidFill>
            <a:prstDash val="solid"/>
            <a:headEnd type="none" w="sm" len="sm"/>
            <a:tailEnd type="none" w="sm" len="sm"/>
          </a:ln>
        </p:spPr>
      </p:sp>
      <p:sp>
        <p:nvSpPr>
          <p:cNvPr id="14" name="AutoShape 14"/>
          <p:cNvSpPr/>
          <p:nvPr/>
        </p:nvSpPr>
        <p:spPr>
          <a:xfrm>
            <a:off x="16626823" y="1483471"/>
            <a:ext cx="632477" cy="0"/>
          </a:xfrm>
          <a:prstGeom prst="line">
            <a:avLst/>
          </a:prstGeom>
          <a:ln w="38100" cap="flat">
            <a:solidFill>
              <a:srgbClr val="263744"/>
            </a:solidFill>
            <a:prstDash val="solid"/>
            <a:headEnd type="none" w="sm" len="sm"/>
            <a:tailEnd type="none" w="sm" len="sm"/>
          </a:ln>
        </p:spPr>
      </p:sp>
      <p:sp>
        <p:nvSpPr>
          <p:cNvPr id="15" name="AutoShape 15"/>
          <p:cNvSpPr/>
          <p:nvPr/>
        </p:nvSpPr>
        <p:spPr>
          <a:xfrm>
            <a:off x="16626823" y="1099942"/>
            <a:ext cx="632477" cy="0"/>
          </a:xfrm>
          <a:prstGeom prst="line">
            <a:avLst/>
          </a:prstGeom>
          <a:ln w="38100" cap="flat">
            <a:solidFill>
              <a:srgbClr val="263744"/>
            </a:solidFill>
            <a:prstDash val="solid"/>
            <a:headEnd type="none" w="sm" len="sm"/>
            <a:tailEnd type="none" w="sm" len="sm"/>
          </a:ln>
        </p:spPr>
      </p:sp>
      <p:sp>
        <p:nvSpPr>
          <p:cNvPr id="19" name="TextBox 19"/>
          <p:cNvSpPr txBox="1"/>
          <p:nvPr/>
        </p:nvSpPr>
        <p:spPr>
          <a:xfrm>
            <a:off x="9144000" y="2934809"/>
            <a:ext cx="8982610" cy="737235"/>
          </a:xfrm>
          <a:prstGeom prst="rect">
            <a:avLst/>
          </a:prstGeom>
        </p:spPr>
        <p:txBody>
          <a:bodyPr lIns="0" tIns="0" rIns="0" bIns="0" rtlCol="0" anchor="t">
            <a:spAutoFit/>
          </a:bodyPr>
          <a:lstStyle/>
          <a:p>
            <a:pPr algn="l">
              <a:lnSpc>
                <a:spcPts val="5400"/>
              </a:lnSpc>
            </a:pPr>
            <a:r>
              <a:rPr lang="en-US" sz="5400" b="1">
                <a:solidFill>
                  <a:srgbClr val="263744"/>
                </a:solidFill>
                <a:latin typeface="Inter Bold"/>
                <a:ea typeface="Inter Bold"/>
                <a:cs typeface="Inter Bold"/>
                <a:sym typeface="Inter Bold"/>
              </a:rPr>
              <a:t>PROBLEM STATEMENT</a:t>
            </a:r>
          </a:p>
        </p:txBody>
      </p:sp>
      <p:sp>
        <p:nvSpPr>
          <p:cNvPr id="20" name="TextBox 20"/>
          <p:cNvSpPr txBox="1"/>
          <p:nvPr/>
        </p:nvSpPr>
        <p:spPr>
          <a:xfrm>
            <a:off x="9144000" y="4809916"/>
            <a:ext cx="7482823" cy="2975436"/>
          </a:xfrm>
          <a:prstGeom prst="rect">
            <a:avLst/>
          </a:prstGeom>
        </p:spPr>
        <p:txBody>
          <a:bodyPr lIns="0" tIns="0" rIns="0" bIns="0" rtlCol="0" anchor="t">
            <a:spAutoFit/>
          </a:bodyPr>
          <a:lstStyle/>
          <a:p>
            <a:pPr algn="l">
              <a:lnSpc>
                <a:spcPts val="2949"/>
              </a:lnSpc>
            </a:pPr>
            <a:r>
              <a:rPr lang="en-US" sz="2106">
                <a:solidFill>
                  <a:srgbClr val="000000"/>
                </a:solidFill>
                <a:latin typeface="Poppins"/>
                <a:ea typeface="Poppins"/>
                <a:cs typeface="Poppins"/>
                <a:sym typeface="Poppins"/>
              </a:rPr>
              <a:t>The dataset represents an e-commerce platform’s sales transactions, capturing customer demographics, purchase details, payment methods, delivery performance, and profitability metrics. The objective is to analyze customer behavior, product performance, sales distribution, and profitability trends to derive actionable insights for business growth and operational efficiency</a:t>
            </a:r>
          </a:p>
        </p:txBody>
      </p:sp>
      <p:sp>
        <p:nvSpPr>
          <p:cNvPr id="21" name="TextBox 21"/>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grpSp>
        <p:nvGrpSpPr>
          <p:cNvPr id="2" name="Group 2"/>
          <p:cNvGrpSpPr/>
          <p:nvPr/>
        </p:nvGrpSpPr>
        <p:grpSpPr>
          <a:xfrm>
            <a:off x="15236281" y="2033228"/>
            <a:ext cx="3051719" cy="5253514"/>
            <a:chOff x="0" y="0"/>
            <a:chExt cx="803745" cy="1383642"/>
          </a:xfrm>
        </p:grpSpPr>
        <p:sp>
          <p:nvSpPr>
            <p:cNvPr id="3" name="Freeform 3"/>
            <p:cNvSpPr/>
            <p:nvPr/>
          </p:nvSpPr>
          <p:spPr>
            <a:xfrm>
              <a:off x="0" y="0"/>
              <a:ext cx="803745" cy="1383642"/>
            </a:xfrm>
            <a:custGeom>
              <a:avLst/>
              <a:gdLst/>
              <a:ahLst/>
              <a:cxnLst/>
              <a:rect l="l" t="t" r="r" b="b"/>
              <a:pathLst>
                <a:path w="803745" h="1383642">
                  <a:moveTo>
                    <a:pt x="129382" y="0"/>
                  </a:moveTo>
                  <a:lnTo>
                    <a:pt x="674363" y="0"/>
                  </a:lnTo>
                  <a:cubicBezTo>
                    <a:pt x="745819" y="0"/>
                    <a:pt x="803745" y="57926"/>
                    <a:pt x="803745" y="129382"/>
                  </a:cubicBezTo>
                  <a:lnTo>
                    <a:pt x="803745" y="1254259"/>
                  </a:lnTo>
                  <a:cubicBezTo>
                    <a:pt x="803745" y="1325715"/>
                    <a:pt x="745819" y="1383642"/>
                    <a:pt x="674363" y="1383642"/>
                  </a:cubicBezTo>
                  <a:lnTo>
                    <a:pt x="129382" y="1383642"/>
                  </a:lnTo>
                  <a:cubicBezTo>
                    <a:pt x="57926" y="1383642"/>
                    <a:pt x="0" y="1325715"/>
                    <a:pt x="0" y="125425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4" name="TextBox 4"/>
            <p:cNvSpPr txBox="1"/>
            <p:nvPr/>
          </p:nvSpPr>
          <p:spPr>
            <a:xfrm>
              <a:off x="0" y="-38100"/>
              <a:ext cx="803745" cy="142174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80267" y="2150993"/>
            <a:ext cx="6479033" cy="8012932"/>
            <a:chOff x="0" y="0"/>
            <a:chExt cx="1185257" cy="1465864"/>
          </a:xfrm>
        </p:grpSpPr>
        <p:sp>
          <p:nvSpPr>
            <p:cNvPr id="6" name="Freeform 6"/>
            <p:cNvSpPr/>
            <p:nvPr/>
          </p:nvSpPr>
          <p:spPr>
            <a:xfrm>
              <a:off x="0" y="0"/>
              <a:ext cx="1185257" cy="1465864"/>
            </a:xfrm>
            <a:custGeom>
              <a:avLst/>
              <a:gdLst/>
              <a:ahLst/>
              <a:cxnLst/>
              <a:rect l="l" t="t" r="r" b="b"/>
              <a:pathLst>
                <a:path w="1185257" h="1465864">
                  <a:moveTo>
                    <a:pt x="47797" y="0"/>
                  </a:moveTo>
                  <a:lnTo>
                    <a:pt x="1137460" y="0"/>
                  </a:lnTo>
                  <a:cubicBezTo>
                    <a:pt x="1150136" y="0"/>
                    <a:pt x="1162294" y="5036"/>
                    <a:pt x="1171257" y="13999"/>
                  </a:cubicBezTo>
                  <a:cubicBezTo>
                    <a:pt x="1180221" y="22963"/>
                    <a:pt x="1185257" y="35120"/>
                    <a:pt x="1185257" y="47797"/>
                  </a:cubicBezTo>
                  <a:lnTo>
                    <a:pt x="1185257" y="1418067"/>
                  </a:lnTo>
                  <a:cubicBezTo>
                    <a:pt x="1185257" y="1430744"/>
                    <a:pt x="1180221" y="1442901"/>
                    <a:pt x="1171257" y="1451865"/>
                  </a:cubicBezTo>
                  <a:cubicBezTo>
                    <a:pt x="1162294" y="1460828"/>
                    <a:pt x="1150136" y="1465864"/>
                    <a:pt x="1137460" y="1465864"/>
                  </a:cubicBezTo>
                  <a:lnTo>
                    <a:pt x="47797" y="1465864"/>
                  </a:lnTo>
                  <a:cubicBezTo>
                    <a:pt x="35120" y="1465864"/>
                    <a:pt x="22963" y="1460828"/>
                    <a:pt x="13999" y="1451865"/>
                  </a:cubicBezTo>
                  <a:cubicBezTo>
                    <a:pt x="5036" y="1442901"/>
                    <a:pt x="0" y="1430744"/>
                    <a:pt x="0" y="1418067"/>
                  </a:cubicBezTo>
                  <a:lnTo>
                    <a:pt x="0" y="47797"/>
                  </a:lnTo>
                  <a:cubicBezTo>
                    <a:pt x="0" y="35120"/>
                    <a:pt x="5036" y="22963"/>
                    <a:pt x="13999" y="13999"/>
                  </a:cubicBezTo>
                  <a:cubicBezTo>
                    <a:pt x="22963" y="5036"/>
                    <a:pt x="35120" y="0"/>
                    <a:pt x="47797" y="0"/>
                  </a:cubicBezTo>
                  <a:close/>
                </a:path>
              </a:pathLst>
            </a:custGeom>
            <a:blipFill>
              <a:blip r:embed="rId2"/>
              <a:stretch>
                <a:fillRect l="-3977" r="-82973"/>
              </a:stretch>
            </a:blipFill>
          </p:spPr>
        </p:sp>
      </p:grpSp>
      <p:sp>
        <p:nvSpPr>
          <p:cNvPr id="7" name="AutoShape 7"/>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8" name="AutoShape 8"/>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9" name="AutoShape 9"/>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13" name="Group 13"/>
          <p:cNvGrpSpPr/>
          <p:nvPr/>
        </p:nvGrpSpPr>
        <p:grpSpPr>
          <a:xfrm>
            <a:off x="2529668" y="6157459"/>
            <a:ext cx="4606755" cy="2258566"/>
            <a:chOff x="0" y="0"/>
            <a:chExt cx="1213302" cy="594849"/>
          </a:xfrm>
        </p:grpSpPr>
        <p:sp>
          <p:nvSpPr>
            <p:cNvPr id="14" name="Freeform 14"/>
            <p:cNvSpPr/>
            <p:nvPr/>
          </p:nvSpPr>
          <p:spPr>
            <a:xfrm>
              <a:off x="0" y="0"/>
              <a:ext cx="1213302" cy="594849"/>
            </a:xfrm>
            <a:custGeom>
              <a:avLst/>
              <a:gdLst/>
              <a:ahLst/>
              <a:cxnLst/>
              <a:rect l="l" t="t" r="r" b="b"/>
              <a:pathLst>
                <a:path w="1213302" h="594849">
                  <a:moveTo>
                    <a:pt x="50417" y="0"/>
                  </a:moveTo>
                  <a:lnTo>
                    <a:pt x="1162885" y="0"/>
                  </a:lnTo>
                  <a:cubicBezTo>
                    <a:pt x="1190729" y="0"/>
                    <a:pt x="1213302" y="22572"/>
                    <a:pt x="1213302" y="50417"/>
                  </a:cubicBezTo>
                  <a:lnTo>
                    <a:pt x="1213302" y="544432"/>
                  </a:lnTo>
                  <a:cubicBezTo>
                    <a:pt x="1213302" y="572276"/>
                    <a:pt x="1190729" y="594849"/>
                    <a:pt x="1162885" y="594849"/>
                  </a:cubicBezTo>
                  <a:lnTo>
                    <a:pt x="50417" y="594849"/>
                  </a:lnTo>
                  <a:cubicBezTo>
                    <a:pt x="22572" y="594849"/>
                    <a:pt x="0" y="572276"/>
                    <a:pt x="0" y="544432"/>
                  </a:cubicBezTo>
                  <a:lnTo>
                    <a:pt x="0" y="50417"/>
                  </a:lnTo>
                  <a:cubicBezTo>
                    <a:pt x="0" y="22572"/>
                    <a:pt x="22572" y="0"/>
                    <a:pt x="50417" y="0"/>
                  </a:cubicBezTo>
                  <a:close/>
                </a:path>
              </a:pathLst>
            </a:custGeom>
            <a:solidFill>
              <a:srgbClr val="6489A8"/>
            </a:solidFill>
          </p:spPr>
        </p:sp>
        <p:sp>
          <p:nvSpPr>
            <p:cNvPr id="15" name="TextBox 15"/>
            <p:cNvSpPr txBox="1"/>
            <p:nvPr/>
          </p:nvSpPr>
          <p:spPr>
            <a:xfrm>
              <a:off x="0" y="-38100"/>
              <a:ext cx="1213302" cy="63294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033898" y="6817990"/>
            <a:ext cx="937505" cy="93750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018564" y="6157459"/>
            <a:ext cx="4606755" cy="2258566"/>
            <a:chOff x="0" y="0"/>
            <a:chExt cx="1213302" cy="594849"/>
          </a:xfrm>
        </p:grpSpPr>
        <p:sp>
          <p:nvSpPr>
            <p:cNvPr id="23" name="Freeform 23"/>
            <p:cNvSpPr/>
            <p:nvPr/>
          </p:nvSpPr>
          <p:spPr>
            <a:xfrm>
              <a:off x="0" y="0"/>
              <a:ext cx="1213302" cy="594849"/>
            </a:xfrm>
            <a:custGeom>
              <a:avLst/>
              <a:gdLst/>
              <a:ahLst/>
              <a:cxnLst/>
              <a:rect l="l" t="t" r="r" b="b"/>
              <a:pathLst>
                <a:path w="1213302" h="594849">
                  <a:moveTo>
                    <a:pt x="50417" y="0"/>
                  </a:moveTo>
                  <a:lnTo>
                    <a:pt x="1162885" y="0"/>
                  </a:lnTo>
                  <a:cubicBezTo>
                    <a:pt x="1190729" y="0"/>
                    <a:pt x="1213302" y="22572"/>
                    <a:pt x="1213302" y="50417"/>
                  </a:cubicBezTo>
                  <a:lnTo>
                    <a:pt x="1213302" y="544432"/>
                  </a:lnTo>
                  <a:cubicBezTo>
                    <a:pt x="1213302" y="572276"/>
                    <a:pt x="1190729" y="594849"/>
                    <a:pt x="1162885" y="594849"/>
                  </a:cubicBezTo>
                  <a:lnTo>
                    <a:pt x="50417" y="594849"/>
                  </a:lnTo>
                  <a:cubicBezTo>
                    <a:pt x="22572" y="594849"/>
                    <a:pt x="0" y="572276"/>
                    <a:pt x="0" y="544432"/>
                  </a:cubicBezTo>
                  <a:lnTo>
                    <a:pt x="0" y="50417"/>
                  </a:lnTo>
                  <a:cubicBezTo>
                    <a:pt x="0" y="22572"/>
                    <a:pt x="22572" y="0"/>
                    <a:pt x="50417" y="0"/>
                  </a:cubicBezTo>
                  <a:close/>
                </a:path>
              </a:pathLst>
            </a:custGeom>
            <a:solidFill>
              <a:srgbClr val="6489A8"/>
            </a:solidFill>
          </p:spPr>
        </p:sp>
        <p:sp>
          <p:nvSpPr>
            <p:cNvPr id="24" name="TextBox 24"/>
            <p:cNvSpPr txBox="1"/>
            <p:nvPr/>
          </p:nvSpPr>
          <p:spPr>
            <a:xfrm>
              <a:off x="0" y="-38100"/>
              <a:ext cx="1213302" cy="632949"/>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7605384" y="6817990"/>
            <a:ext cx="937505" cy="93750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2262968" y="6959717"/>
            <a:ext cx="394808" cy="654050"/>
          </a:xfrm>
          <a:custGeom>
            <a:avLst/>
            <a:gdLst/>
            <a:ahLst/>
            <a:cxnLst/>
            <a:rect l="l" t="t" r="r" b="b"/>
            <a:pathLst>
              <a:path w="394808" h="654050">
                <a:moveTo>
                  <a:pt x="0" y="0"/>
                </a:moveTo>
                <a:lnTo>
                  <a:pt x="394808" y="0"/>
                </a:lnTo>
                <a:lnTo>
                  <a:pt x="394808" y="654050"/>
                </a:lnTo>
                <a:lnTo>
                  <a:pt x="0" y="6540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p:cNvSpPr/>
          <p:nvPr/>
        </p:nvSpPr>
        <p:spPr>
          <a:xfrm>
            <a:off x="7704161" y="7002010"/>
            <a:ext cx="739950" cy="496439"/>
          </a:xfrm>
          <a:custGeom>
            <a:avLst/>
            <a:gdLst/>
            <a:ahLst/>
            <a:cxnLst/>
            <a:rect l="l" t="t" r="r" b="b"/>
            <a:pathLst>
              <a:path w="739950" h="496439">
                <a:moveTo>
                  <a:pt x="0" y="0"/>
                </a:moveTo>
                <a:lnTo>
                  <a:pt x="739950" y="0"/>
                </a:lnTo>
                <a:lnTo>
                  <a:pt x="739950" y="496439"/>
                </a:lnTo>
                <a:lnTo>
                  <a:pt x="0" y="4964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TextBox 30"/>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
        <p:nvSpPr>
          <p:cNvPr id="32" name="TextBox 32"/>
          <p:cNvSpPr txBox="1"/>
          <p:nvPr/>
        </p:nvSpPr>
        <p:spPr>
          <a:xfrm>
            <a:off x="2529668" y="2877966"/>
            <a:ext cx="6703292" cy="1468210"/>
          </a:xfrm>
          <a:prstGeom prst="rect">
            <a:avLst/>
          </a:prstGeom>
        </p:spPr>
        <p:txBody>
          <a:bodyPr lIns="0" tIns="0" rIns="0" bIns="0" rtlCol="0" anchor="t">
            <a:spAutoFit/>
          </a:bodyPr>
          <a:lstStyle/>
          <a:p>
            <a:pPr algn="l">
              <a:lnSpc>
                <a:spcPts val="5650"/>
              </a:lnSpc>
            </a:pPr>
            <a:r>
              <a:rPr lang="en-US" sz="5650" b="1">
                <a:solidFill>
                  <a:srgbClr val="FFFFFF"/>
                </a:solidFill>
                <a:latin typeface="Inter Bold"/>
                <a:ea typeface="Inter Bold"/>
                <a:cs typeface="Inter Bold"/>
                <a:sym typeface="Inter Bold"/>
              </a:rPr>
              <a:t>MONTHLY ORDER INSIGHTS</a:t>
            </a:r>
          </a:p>
        </p:txBody>
      </p:sp>
      <p:sp>
        <p:nvSpPr>
          <p:cNvPr id="33" name="TextBox 33"/>
          <p:cNvSpPr txBox="1"/>
          <p:nvPr/>
        </p:nvSpPr>
        <p:spPr>
          <a:xfrm>
            <a:off x="3128373" y="6680317"/>
            <a:ext cx="3611605" cy="1073150"/>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Helps understand recent customer activity and seasonal demand patterns.</a:t>
            </a:r>
          </a:p>
        </p:txBody>
      </p:sp>
      <p:sp>
        <p:nvSpPr>
          <p:cNvPr id="34" name="TextBox 34"/>
          <p:cNvSpPr txBox="1"/>
          <p:nvPr/>
        </p:nvSpPr>
        <p:spPr>
          <a:xfrm>
            <a:off x="8809588" y="6893042"/>
            <a:ext cx="3611605" cy="720725"/>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Used function pattern matching in where clause</a:t>
            </a:r>
          </a:p>
        </p:txBody>
      </p:sp>
      <p:sp>
        <p:nvSpPr>
          <p:cNvPr id="35" name="TextBox 35"/>
          <p:cNvSpPr txBox="1"/>
          <p:nvPr/>
        </p:nvSpPr>
        <p:spPr>
          <a:xfrm>
            <a:off x="2595560" y="4796155"/>
            <a:ext cx="6637399" cy="727710"/>
          </a:xfrm>
          <a:prstGeom prst="rect">
            <a:avLst/>
          </a:prstGeom>
        </p:spPr>
        <p:txBody>
          <a:bodyPr lIns="0" tIns="0" rIns="0" bIns="0" rtlCol="0" anchor="t">
            <a:spAutoFit/>
          </a:bodyPr>
          <a:lstStyle/>
          <a:p>
            <a:pPr algn="l">
              <a:lnSpc>
                <a:spcPts val="2939"/>
              </a:lnSpc>
              <a:spcBef>
                <a:spcPct val="0"/>
              </a:spcBef>
            </a:pPr>
            <a:r>
              <a:rPr lang="en-US" sz="2099">
                <a:solidFill>
                  <a:srgbClr val="FFFFFF"/>
                </a:solidFill>
                <a:latin typeface="Canva Sans"/>
                <a:ea typeface="Canva Sans"/>
                <a:cs typeface="Canva Sans"/>
                <a:sym typeface="Canva Sans"/>
              </a:rPr>
              <a:t>Retrieving all details of orders placed in January 2025.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sp>
        <p:nvSpPr>
          <p:cNvPr id="10" name="TextBox 10"/>
          <p:cNvSpPr txBox="1"/>
          <p:nvPr/>
        </p:nvSpPr>
        <p:spPr>
          <a:xfrm>
            <a:off x="16259360" y="9142325"/>
            <a:ext cx="1273446" cy="521885"/>
          </a:xfrm>
          <a:prstGeom prst="rect">
            <a:avLst/>
          </a:prstGeom>
        </p:spPr>
        <p:txBody>
          <a:bodyPr lIns="50800" tIns="50800" rIns="50800" bIns="50800" rtlCol="0" anchor="ctr"/>
          <a:lstStyle/>
          <a:p>
            <a:pPr algn="ctr">
              <a:lnSpc>
                <a:spcPts val="2659"/>
              </a:lnSpc>
            </a:pPr>
            <a:endParaRPr/>
          </a:p>
        </p:txBody>
      </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027528" y="2328938"/>
            <a:ext cx="6830663" cy="3175488"/>
            <a:chOff x="0" y="0"/>
            <a:chExt cx="929303" cy="432021"/>
          </a:xfrm>
        </p:grpSpPr>
        <p:sp>
          <p:nvSpPr>
            <p:cNvPr id="15" name="Freeform 15"/>
            <p:cNvSpPr/>
            <p:nvPr/>
          </p:nvSpPr>
          <p:spPr>
            <a:xfrm>
              <a:off x="0" y="0"/>
              <a:ext cx="929303" cy="432021"/>
            </a:xfrm>
            <a:custGeom>
              <a:avLst/>
              <a:gdLst/>
              <a:ahLst/>
              <a:cxnLst/>
              <a:rect l="l" t="t" r="r" b="b"/>
              <a:pathLst>
                <a:path w="929303" h="432021">
                  <a:moveTo>
                    <a:pt x="44203" y="0"/>
                  </a:moveTo>
                  <a:lnTo>
                    <a:pt x="885100" y="0"/>
                  </a:lnTo>
                  <a:cubicBezTo>
                    <a:pt x="896823" y="0"/>
                    <a:pt x="908066" y="4657"/>
                    <a:pt x="916356" y="12947"/>
                  </a:cubicBezTo>
                  <a:cubicBezTo>
                    <a:pt x="924645" y="21236"/>
                    <a:pt x="929303" y="32480"/>
                    <a:pt x="929303" y="44203"/>
                  </a:cubicBezTo>
                  <a:lnTo>
                    <a:pt x="929303" y="387818"/>
                  </a:lnTo>
                  <a:cubicBezTo>
                    <a:pt x="929303" y="399541"/>
                    <a:pt x="924645" y="410785"/>
                    <a:pt x="916356" y="419074"/>
                  </a:cubicBezTo>
                  <a:cubicBezTo>
                    <a:pt x="908066" y="427364"/>
                    <a:pt x="896823" y="432021"/>
                    <a:pt x="885100" y="432021"/>
                  </a:cubicBezTo>
                  <a:lnTo>
                    <a:pt x="44203" y="432021"/>
                  </a:lnTo>
                  <a:cubicBezTo>
                    <a:pt x="32480" y="432021"/>
                    <a:pt x="21236" y="427364"/>
                    <a:pt x="12947" y="419074"/>
                  </a:cubicBezTo>
                  <a:cubicBezTo>
                    <a:pt x="4657" y="410785"/>
                    <a:pt x="0" y="399541"/>
                    <a:pt x="0" y="387818"/>
                  </a:cubicBezTo>
                  <a:lnTo>
                    <a:pt x="0" y="44203"/>
                  </a:lnTo>
                  <a:cubicBezTo>
                    <a:pt x="0" y="32480"/>
                    <a:pt x="4657" y="21236"/>
                    <a:pt x="12947" y="12947"/>
                  </a:cubicBezTo>
                  <a:cubicBezTo>
                    <a:pt x="21236" y="4657"/>
                    <a:pt x="32480" y="0"/>
                    <a:pt x="44203" y="0"/>
                  </a:cubicBezTo>
                  <a:close/>
                </a:path>
              </a:pathLst>
            </a:custGeom>
            <a:blipFill>
              <a:blip r:embed="rId2"/>
              <a:stretch>
                <a:fillRect l="-2456" r="-27900"/>
              </a:stretch>
            </a:blipFill>
          </p:spPr>
        </p:sp>
      </p:grpSp>
      <p:grpSp>
        <p:nvGrpSpPr>
          <p:cNvPr id="16" name="Group 16"/>
          <p:cNvGrpSpPr/>
          <p:nvPr/>
        </p:nvGrpSpPr>
        <p:grpSpPr>
          <a:xfrm>
            <a:off x="2027528" y="5844236"/>
            <a:ext cx="6830663" cy="3175488"/>
            <a:chOff x="0" y="0"/>
            <a:chExt cx="929303" cy="432021"/>
          </a:xfrm>
        </p:grpSpPr>
        <p:sp>
          <p:nvSpPr>
            <p:cNvPr id="17" name="Freeform 17"/>
            <p:cNvSpPr/>
            <p:nvPr/>
          </p:nvSpPr>
          <p:spPr>
            <a:xfrm>
              <a:off x="0" y="0"/>
              <a:ext cx="929303" cy="432021"/>
            </a:xfrm>
            <a:custGeom>
              <a:avLst/>
              <a:gdLst/>
              <a:ahLst/>
              <a:cxnLst/>
              <a:rect l="l" t="t" r="r" b="b"/>
              <a:pathLst>
                <a:path w="929303" h="432021">
                  <a:moveTo>
                    <a:pt x="45336" y="0"/>
                  </a:moveTo>
                  <a:lnTo>
                    <a:pt x="883966" y="0"/>
                  </a:lnTo>
                  <a:cubicBezTo>
                    <a:pt x="895990" y="0"/>
                    <a:pt x="907522" y="4776"/>
                    <a:pt x="916024" y="13279"/>
                  </a:cubicBezTo>
                  <a:cubicBezTo>
                    <a:pt x="924526" y="21781"/>
                    <a:pt x="929303" y="33312"/>
                    <a:pt x="929303" y="45336"/>
                  </a:cubicBezTo>
                  <a:lnTo>
                    <a:pt x="929303" y="386685"/>
                  </a:lnTo>
                  <a:cubicBezTo>
                    <a:pt x="929303" y="411723"/>
                    <a:pt x="909005" y="432021"/>
                    <a:pt x="883966" y="432021"/>
                  </a:cubicBezTo>
                  <a:lnTo>
                    <a:pt x="45336" y="432021"/>
                  </a:lnTo>
                  <a:cubicBezTo>
                    <a:pt x="20298" y="432021"/>
                    <a:pt x="0" y="411723"/>
                    <a:pt x="0" y="386685"/>
                  </a:cubicBezTo>
                  <a:lnTo>
                    <a:pt x="0" y="45336"/>
                  </a:lnTo>
                  <a:cubicBezTo>
                    <a:pt x="0" y="20298"/>
                    <a:pt x="20298" y="0"/>
                    <a:pt x="45336" y="0"/>
                  </a:cubicBezTo>
                  <a:close/>
                </a:path>
              </a:pathLst>
            </a:custGeom>
            <a:blipFill>
              <a:blip r:embed="rId3"/>
              <a:stretch>
                <a:fillRect t="-4134" b="-31569"/>
              </a:stretch>
            </a:blipFill>
          </p:spPr>
        </p:sp>
      </p:grpSp>
      <p:sp>
        <p:nvSpPr>
          <p:cNvPr id="18" name="TextBox 18"/>
          <p:cNvSpPr txBox="1"/>
          <p:nvPr/>
        </p:nvSpPr>
        <p:spPr>
          <a:xfrm>
            <a:off x="10060594" y="2670992"/>
            <a:ext cx="7755946" cy="1518920"/>
          </a:xfrm>
          <a:prstGeom prst="rect">
            <a:avLst/>
          </a:prstGeom>
        </p:spPr>
        <p:txBody>
          <a:bodyPr lIns="0" tIns="0" rIns="0" bIns="0" rtlCol="0" anchor="t">
            <a:spAutoFit/>
          </a:bodyPr>
          <a:lstStyle/>
          <a:p>
            <a:pPr algn="l">
              <a:lnSpc>
                <a:spcPts val="5800"/>
              </a:lnSpc>
            </a:pPr>
            <a:r>
              <a:rPr lang="en-US" sz="5800" b="1">
                <a:solidFill>
                  <a:srgbClr val="263744"/>
                </a:solidFill>
                <a:latin typeface="Inter Bold"/>
                <a:ea typeface="Inter Bold"/>
                <a:cs typeface="Inter Bold"/>
                <a:sym typeface="Inter Bold"/>
              </a:rPr>
              <a:t>PAYMENT PREFERENCES</a:t>
            </a:r>
          </a:p>
        </p:txBody>
      </p:sp>
      <p:sp>
        <p:nvSpPr>
          <p:cNvPr id="19" name="TextBox 19"/>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263744"/>
                </a:solidFill>
                <a:latin typeface="Canva Sans Bold"/>
                <a:ea typeface="Canva Sans Bold"/>
                <a:cs typeface="Canva Sans Bold"/>
                <a:sym typeface="Canva Sans Bold"/>
              </a:rPr>
              <a:t>ECOM &amp; CO.</a:t>
            </a:r>
          </a:p>
        </p:txBody>
      </p:sp>
      <p:sp>
        <p:nvSpPr>
          <p:cNvPr id="20" name="TextBox 20"/>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04</a:t>
            </a:r>
          </a:p>
        </p:txBody>
      </p:sp>
      <p:sp>
        <p:nvSpPr>
          <p:cNvPr id="21" name="TextBox 21"/>
          <p:cNvSpPr txBox="1"/>
          <p:nvPr/>
        </p:nvSpPr>
        <p:spPr>
          <a:xfrm>
            <a:off x="10060594" y="5199562"/>
            <a:ext cx="5439243" cy="2632075"/>
          </a:xfrm>
          <a:prstGeom prst="rect">
            <a:avLst/>
          </a:prstGeom>
        </p:spPr>
        <p:txBody>
          <a:bodyPr lIns="0" tIns="0" rIns="0" bIns="0" rtlCol="0" anchor="t">
            <a:spAutoFit/>
          </a:bodyPr>
          <a:lstStyle/>
          <a:p>
            <a:pPr algn="l">
              <a:lnSpc>
                <a:spcPts val="3499"/>
              </a:lnSpc>
            </a:pPr>
            <a:r>
              <a:rPr lang="en-US" sz="2499" b="1">
                <a:solidFill>
                  <a:srgbClr val="263744"/>
                </a:solidFill>
                <a:latin typeface="Poppins Semi-Bold"/>
                <a:ea typeface="Poppins Semi-Bold"/>
                <a:cs typeface="Poppins Semi-Bold"/>
                <a:sym typeface="Poppins Semi-Bold"/>
              </a:rPr>
              <a:t>Listed the unique payment methods used by customers.</a:t>
            </a:r>
          </a:p>
          <a:p>
            <a:pPr algn="l">
              <a:lnSpc>
                <a:spcPts val="3499"/>
              </a:lnSpc>
            </a:pPr>
            <a:endParaRPr lang="en-US" sz="2499" b="1">
              <a:solidFill>
                <a:srgbClr val="263744"/>
              </a:solidFill>
              <a:latin typeface="Poppins Semi-Bold"/>
              <a:ea typeface="Poppins Semi-Bold"/>
              <a:cs typeface="Poppins Semi-Bold"/>
              <a:sym typeface="Poppins Semi-Bold"/>
            </a:endParaRPr>
          </a:p>
          <a:p>
            <a:pPr algn="l">
              <a:lnSpc>
                <a:spcPts val="3499"/>
              </a:lnSpc>
            </a:pPr>
            <a:r>
              <a:rPr lang="en-US" sz="2499" b="1">
                <a:solidFill>
                  <a:srgbClr val="263744"/>
                </a:solidFill>
                <a:latin typeface="Poppins Semi-Bold"/>
                <a:ea typeface="Poppins Semi-Bold"/>
                <a:cs typeface="Poppins Semi-Bold"/>
                <a:sym typeface="Poppins Semi-Bold"/>
              </a:rPr>
              <a:t>It Shows the diversity of payment methods, useful for optimizing checkout options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5" name="Group 5"/>
          <p:cNvGrpSpPr/>
          <p:nvPr/>
        </p:nvGrpSpPr>
        <p:grpSpPr>
          <a:xfrm>
            <a:off x="15985854" y="8781148"/>
            <a:ext cx="1273446" cy="477152"/>
            <a:chOff x="0" y="0"/>
            <a:chExt cx="1084619" cy="406400"/>
          </a:xfrm>
        </p:grpSpPr>
        <p:sp>
          <p:nvSpPr>
            <p:cNvPr id="6" name="Freeform 6"/>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7" name="TextBox 7"/>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90725" y="4942786"/>
            <a:ext cx="4453720" cy="2438605"/>
            <a:chOff x="0" y="0"/>
            <a:chExt cx="1275868" cy="698593"/>
          </a:xfrm>
        </p:grpSpPr>
        <p:sp>
          <p:nvSpPr>
            <p:cNvPr id="9" name="Freeform 9"/>
            <p:cNvSpPr/>
            <p:nvPr/>
          </p:nvSpPr>
          <p:spPr>
            <a:xfrm>
              <a:off x="0" y="0"/>
              <a:ext cx="1275868" cy="698593"/>
            </a:xfrm>
            <a:custGeom>
              <a:avLst/>
              <a:gdLst/>
              <a:ahLst/>
              <a:cxnLst/>
              <a:rect l="l" t="t" r="r" b="b"/>
              <a:pathLst>
                <a:path w="1275868" h="698593">
                  <a:moveTo>
                    <a:pt x="52149" y="0"/>
                  </a:moveTo>
                  <a:lnTo>
                    <a:pt x="1223718" y="0"/>
                  </a:lnTo>
                  <a:cubicBezTo>
                    <a:pt x="1252520" y="0"/>
                    <a:pt x="1275868" y="23348"/>
                    <a:pt x="1275868" y="52149"/>
                  </a:cubicBezTo>
                  <a:lnTo>
                    <a:pt x="1275868" y="646444"/>
                  </a:lnTo>
                  <a:cubicBezTo>
                    <a:pt x="1275868" y="675245"/>
                    <a:pt x="1252520" y="698593"/>
                    <a:pt x="1223718" y="698593"/>
                  </a:cubicBezTo>
                  <a:lnTo>
                    <a:pt x="52149" y="698593"/>
                  </a:lnTo>
                  <a:cubicBezTo>
                    <a:pt x="23348" y="698593"/>
                    <a:pt x="0" y="675245"/>
                    <a:pt x="0" y="646444"/>
                  </a:cubicBezTo>
                  <a:lnTo>
                    <a:pt x="0" y="52149"/>
                  </a:lnTo>
                  <a:cubicBezTo>
                    <a:pt x="0" y="23348"/>
                    <a:pt x="23348" y="0"/>
                    <a:pt x="52149" y="0"/>
                  </a:cubicBezTo>
                  <a:close/>
                </a:path>
              </a:pathLst>
            </a:custGeom>
            <a:solidFill>
              <a:srgbClr val="6489A8"/>
            </a:solidFill>
          </p:spPr>
        </p:sp>
        <p:sp>
          <p:nvSpPr>
            <p:cNvPr id="10" name="TextBox 10"/>
            <p:cNvSpPr txBox="1"/>
            <p:nvPr/>
          </p:nvSpPr>
          <p:spPr>
            <a:xfrm>
              <a:off x="0" y="-38100"/>
              <a:ext cx="1275868" cy="73669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508383" y="4198842"/>
            <a:ext cx="1487887" cy="14878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727858" y="4905324"/>
            <a:ext cx="4576902" cy="2476067"/>
            <a:chOff x="0" y="0"/>
            <a:chExt cx="1311156" cy="709325"/>
          </a:xfrm>
        </p:grpSpPr>
        <p:sp>
          <p:nvSpPr>
            <p:cNvPr id="15" name="Freeform 15"/>
            <p:cNvSpPr/>
            <p:nvPr/>
          </p:nvSpPr>
          <p:spPr>
            <a:xfrm>
              <a:off x="0" y="0"/>
              <a:ext cx="1311156" cy="709325"/>
            </a:xfrm>
            <a:custGeom>
              <a:avLst/>
              <a:gdLst/>
              <a:ahLst/>
              <a:cxnLst/>
              <a:rect l="l" t="t" r="r" b="b"/>
              <a:pathLst>
                <a:path w="1311156" h="709325">
                  <a:moveTo>
                    <a:pt x="50746" y="0"/>
                  </a:moveTo>
                  <a:lnTo>
                    <a:pt x="1260410" y="0"/>
                  </a:lnTo>
                  <a:cubicBezTo>
                    <a:pt x="1288436" y="0"/>
                    <a:pt x="1311156" y="22720"/>
                    <a:pt x="1311156" y="50746"/>
                  </a:cubicBezTo>
                  <a:lnTo>
                    <a:pt x="1311156" y="658579"/>
                  </a:lnTo>
                  <a:cubicBezTo>
                    <a:pt x="1311156" y="672038"/>
                    <a:pt x="1305809" y="684945"/>
                    <a:pt x="1296293" y="694462"/>
                  </a:cubicBezTo>
                  <a:cubicBezTo>
                    <a:pt x="1286776" y="703978"/>
                    <a:pt x="1273869" y="709325"/>
                    <a:pt x="1260410" y="709325"/>
                  </a:cubicBezTo>
                  <a:lnTo>
                    <a:pt x="50746" y="709325"/>
                  </a:lnTo>
                  <a:cubicBezTo>
                    <a:pt x="37287" y="709325"/>
                    <a:pt x="24380" y="703978"/>
                    <a:pt x="14863" y="694462"/>
                  </a:cubicBezTo>
                  <a:cubicBezTo>
                    <a:pt x="5346" y="684945"/>
                    <a:pt x="0" y="672038"/>
                    <a:pt x="0" y="658579"/>
                  </a:cubicBezTo>
                  <a:lnTo>
                    <a:pt x="0" y="50746"/>
                  </a:lnTo>
                  <a:cubicBezTo>
                    <a:pt x="0" y="37287"/>
                    <a:pt x="5346" y="24380"/>
                    <a:pt x="14863" y="14863"/>
                  </a:cubicBezTo>
                  <a:cubicBezTo>
                    <a:pt x="24380" y="5346"/>
                    <a:pt x="37287" y="0"/>
                    <a:pt x="50746" y="0"/>
                  </a:cubicBezTo>
                  <a:close/>
                </a:path>
              </a:pathLst>
            </a:custGeom>
            <a:solidFill>
              <a:srgbClr val="6489A8"/>
            </a:solidFill>
          </p:spPr>
        </p:sp>
        <p:sp>
          <p:nvSpPr>
            <p:cNvPr id="16" name="TextBox 16"/>
            <p:cNvSpPr txBox="1"/>
            <p:nvPr/>
          </p:nvSpPr>
          <p:spPr>
            <a:xfrm>
              <a:off x="0" y="-38100"/>
              <a:ext cx="1311156" cy="7474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272366" y="4198842"/>
            <a:ext cx="1487887" cy="14878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350810" y="9258300"/>
            <a:ext cx="9586380" cy="2409157"/>
            <a:chOff x="0" y="0"/>
            <a:chExt cx="2524808" cy="634511"/>
          </a:xfrm>
        </p:grpSpPr>
        <p:sp>
          <p:nvSpPr>
            <p:cNvPr id="21" name="Freeform 21"/>
            <p:cNvSpPr/>
            <p:nvPr/>
          </p:nvSpPr>
          <p:spPr>
            <a:xfrm>
              <a:off x="0" y="0"/>
              <a:ext cx="2524808" cy="634510"/>
            </a:xfrm>
            <a:custGeom>
              <a:avLst/>
              <a:gdLst/>
              <a:ahLst/>
              <a:cxnLst/>
              <a:rect l="l" t="t" r="r" b="b"/>
              <a:pathLst>
                <a:path w="2524808" h="634510">
                  <a:moveTo>
                    <a:pt x="41187" y="0"/>
                  </a:moveTo>
                  <a:lnTo>
                    <a:pt x="2483620" y="0"/>
                  </a:lnTo>
                  <a:cubicBezTo>
                    <a:pt x="2506368" y="0"/>
                    <a:pt x="2524808" y="18440"/>
                    <a:pt x="2524808" y="41187"/>
                  </a:cubicBezTo>
                  <a:lnTo>
                    <a:pt x="2524808" y="593323"/>
                  </a:lnTo>
                  <a:cubicBezTo>
                    <a:pt x="2524808" y="604247"/>
                    <a:pt x="2520469" y="614723"/>
                    <a:pt x="2512744" y="622447"/>
                  </a:cubicBezTo>
                  <a:cubicBezTo>
                    <a:pt x="2505020" y="630171"/>
                    <a:pt x="2494544" y="634510"/>
                    <a:pt x="2483620" y="634510"/>
                  </a:cubicBezTo>
                  <a:lnTo>
                    <a:pt x="41187" y="634510"/>
                  </a:lnTo>
                  <a:cubicBezTo>
                    <a:pt x="18440" y="634510"/>
                    <a:pt x="0" y="616070"/>
                    <a:pt x="0" y="593323"/>
                  </a:cubicBezTo>
                  <a:lnTo>
                    <a:pt x="0" y="41187"/>
                  </a:lnTo>
                  <a:cubicBezTo>
                    <a:pt x="0" y="18440"/>
                    <a:pt x="18440" y="0"/>
                    <a:pt x="41187"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22" name="TextBox 22"/>
            <p:cNvSpPr txBox="1"/>
            <p:nvPr/>
          </p:nvSpPr>
          <p:spPr>
            <a:xfrm>
              <a:off x="0" y="-38100"/>
              <a:ext cx="2524808" cy="672611"/>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3022777" y="4615761"/>
            <a:ext cx="394808" cy="654050"/>
          </a:xfrm>
          <a:custGeom>
            <a:avLst/>
            <a:gdLst/>
            <a:ahLst/>
            <a:cxnLst/>
            <a:rect l="l" t="t" r="r" b="b"/>
            <a:pathLst>
              <a:path w="394808" h="654050">
                <a:moveTo>
                  <a:pt x="0" y="0"/>
                </a:moveTo>
                <a:lnTo>
                  <a:pt x="394808" y="0"/>
                </a:lnTo>
                <a:lnTo>
                  <a:pt x="394808" y="654050"/>
                </a:lnTo>
                <a:lnTo>
                  <a:pt x="0" y="654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8555876" y="4694566"/>
            <a:ext cx="739950" cy="496439"/>
          </a:xfrm>
          <a:custGeom>
            <a:avLst/>
            <a:gdLst/>
            <a:ahLst/>
            <a:cxnLst/>
            <a:rect l="l" t="t" r="r" b="b"/>
            <a:pathLst>
              <a:path w="739950" h="496439">
                <a:moveTo>
                  <a:pt x="0" y="0"/>
                </a:moveTo>
                <a:lnTo>
                  <a:pt x="739950" y="0"/>
                </a:lnTo>
                <a:lnTo>
                  <a:pt x="739950" y="496439"/>
                </a:lnTo>
                <a:lnTo>
                  <a:pt x="0" y="496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2774765" y="6300940"/>
            <a:ext cx="4284989" cy="3529597"/>
          </a:xfrm>
          <a:custGeom>
            <a:avLst/>
            <a:gdLst/>
            <a:ahLst/>
            <a:cxnLst/>
            <a:rect l="l" t="t" r="r" b="b"/>
            <a:pathLst>
              <a:path w="4284989" h="3529597">
                <a:moveTo>
                  <a:pt x="0" y="0"/>
                </a:moveTo>
                <a:lnTo>
                  <a:pt x="4284989" y="0"/>
                </a:lnTo>
                <a:lnTo>
                  <a:pt x="4284989" y="3529597"/>
                </a:lnTo>
                <a:lnTo>
                  <a:pt x="0" y="3529597"/>
                </a:lnTo>
                <a:lnTo>
                  <a:pt x="0" y="0"/>
                </a:lnTo>
                <a:close/>
              </a:path>
            </a:pathLst>
          </a:custGeom>
          <a:blipFill>
            <a:blip r:embed="rId6"/>
            <a:stretch>
              <a:fillRect t="-3817" b="-3817"/>
            </a:stretch>
          </a:blipFill>
        </p:spPr>
      </p:sp>
      <p:sp>
        <p:nvSpPr>
          <p:cNvPr id="26" name="Freeform 26"/>
          <p:cNvSpPr/>
          <p:nvPr/>
        </p:nvSpPr>
        <p:spPr>
          <a:xfrm>
            <a:off x="11963400" y="4547398"/>
            <a:ext cx="5907721" cy="1219302"/>
          </a:xfrm>
          <a:custGeom>
            <a:avLst/>
            <a:gdLst/>
            <a:ahLst/>
            <a:cxnLst/>
            <a:rect l="l" t="t" r="r" b="b"/>
            <a:pathLst>
              <a:path w="5907721" h="1219302">
                <a:moveTo>
                  <a:pt x="0" y="0"/>
                </a:moveTo>
                <a:lnTo>
                  <a:pt x="5907721" y="0"/>
                </a:lnTo>
                <a:lnTo>
                  <a:pt x="5907721" y="1219302"/>
                </a:lnTo>
                <a:lnTo>
                  <a:pt x="0" y="1219302"/>
                </a:lnTo>
                <a:lnTo>
                  <a:pt x="0" y="0"/>
                </a:lnTo>
                <a:close/>
              </a:path>
            </a:pathLst>
          </a:custGeom>
          <a:blipFill>
            <a:blip r:embed="rId7"/>
            <a:stretch>
              <a:fillRect b="-11136"/>
            </a:stretch>
          </a:blipFill>
        </p:spPr>
      </p:sp>
      <p:sp>
        <p:nvSpPr>
          <p:cNvPr id="27" name="TextBox 27"/>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
        <p:nvSpPr>
          <p:cNvPr id="28" name="TextBox 28"/>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05</a:t>
            </a:r>
          </a:p>
        </p:txBody>
      </p:sp>
      <p:sp>
        <p:nvSpPr>
          <p:cNvPr id="29" name="TextBox 29"/>
          <p:cNvSpPr txBox="1"/>
          <p:nvPr/>
        </p:nvSpPr>
        <p:spPr>
          <a:xfrm>
            <a:off x="5177158" y="1305386"/>
            <a:ext cx="8237335" cy="1679575"/>
          </a:xfrm>
          <a:prstGeom prst="rect">
            <a:avLst/>
          </a:prstGeom>
        </p:spPr>
        <p:txBody>
          <a:bodyPr lIns="0" tIns="0" rIns="0" bIns="0" rtlCol="0" anchor="t">
            <a:spAutoFit/>
          </a:bodyPr>
          <a:lstStyle/>
          <a:p>
            <a:pPr algn="ctr">
              <a:lnSpc>
                <a:spcPts val="6499"/>
              </a:lnSpc>
            </a:pPr>
            <a:r>
              <a:rPr lang="en-US" sz="6499" b="1">
                <a:solidFill>
                  <a:srgbClr val="E9EBED"/>
                </a:solidFill>
                <a:latin typeface="Inter Bold"/>
                <a:ea typeface="Inter Bold"/>
                <a:cs typeface="Inter Bold"/>
                <a:sym typeface="Inter Bold"/>
              </a:rPr>
              <a:t>REGIONAL SALES DISTRIBUTION</a:t>
            </a:r>
          </a:p>
        </p:txBody>
      </p:sp>
      <p:sp>
        <p:nvSpPr>
          <p:cNvPr id="30" name="TextBox 30"/>
          <p:cNvSpPr txBox="1"/>
          <p:nvPr/>
        </p:nvSpPr>
        <p:spPr>
          <a:xfrm>
            <a:off x="1394580" y="5875472"/>
            <a:ext cx="4046010" cy="720725"/>
          </a:xfrm>
          <a:prstGeom prst="rect">
            <a:avLst/>
          </a:prstGeom>
        </p:spPr>
        <p:txBody>
          <a:bodyPr lIns="0" tIns="0" rIns="0" bIns="0" rtlCol="0" anchor="t">
            <a:spAutoFit/>
          </a:bodyPr>
          <a:lstStyle/>
          <a:p>
            <a:pPr algn="ctr">
              <a:lnSpc>
                <a:spcPts val="2800"/>
              </a:lnSpc>
            </a:pPr>
            <a:r>
              <a:rPr lang="en-US" sz="2000">
                <a:solidFill>
                  <a:srgbClr val="FFFFFF"/>
                </a:solidFill>
                <a:latin typeface="Poppins"/>
                <a:ea typeface="Poppins"/>
                <a:cs typeface="Poppins"/>
                <a:sym typeface="Poppins"/>
              </a:rPr>
              <a:t>Found the total number of orders placed in each region.</a:t>
            </a:r>
          </a:p>
        </p:txBody>
      </p:sp>
      <p:sp>
        <p:nvSpPr>
          <p:cNvPr id="31" name="TextBox 31"/>
          <p:cNvSpPr txBox="1"/>
          <p:nvPr/>
        </p:nvSpPr>
        <p:spPr>
          <a:xfrm>
            <a:off x="6994293" y="6025309"/>
            <a:ext cx="4299413" cy="720725"/>
          </a:xfrm>
          <a:prstGeom prst="rect">
            <a:avLst/>
          </a:prstGeom>
        </p:spPr>
        <p:txBody>
          <a:bodyPr lIns="0" tIns="0" rIns="0" bIns="0" rtlCol="0" anchor="t">
            <a:spAutoFit/>
          </a:bodyPr>
          <a:lstStyle/>
          <a:p>
            <a:pPr algn="ctr">
              <a:lnSpc>
                <a:spcPts val="2800"/>
              </a:lnSpc>
            </a:pPr>
            <a:r>
              <a:rPr lang="en-US" sz="2000">
                <a:solidFill>
                  <a:srgbClr val="FFFFFF"/>
                </a:solidFill>
                <a:latin typeface="Poppins"/>
                <a:ea typeface="Poppins"/>
                <a:cs typeface="Poppins"/>
                <a:sym typeface="Poppins"/>
              </a:rPr>
              <a:t>Identifies strong and weak regions for targeted marketing.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35630" y="3016533"/>
            <a:ext cx="5094688" cy="2497787"/>
            <a:chOff x="0" y="0"/>
            <a:chExt cx="1213302" cy="594849"/>
          </a:xfrm>
        </p:grpSpPr>
        <p:sp>
          <p:nvSpPr>
            <p:cNvPr id="3" name="Freeform 3"/>
            <p:cNvSpPr/>
            <p:nvPr/>
          </p:nvSpPr>
          <p:spPr>
            <a:xfrm>
              <a:off x="0" y="0"/>
              <a:ext cx="1213302" cy="594849"/>
            </a:xfrm>
            <a:custGeom>
              <a:avLst/>
              <a:gdLst/>
              <a:ahLst/>
              <a:cxnLst/>
              <a:rect l="l" t="t" r="r" b="b"/>
              <a:pathLst>
                <a:path w="1213302" h="594849">
                  <a:moveTo>
                    <a:pt x="45588" y="0"/>
                  </a:moveTo>
                  <a:lnTo>
                    <a:pt x="1167714" y="0"/>
                  </a:lnTo>
                  <a:cubicBezTo>
                    <a:pt x="1192891" y="0"/>
                    <a:pt x="1213302" y="20411"/>
                    <a:pt x="1213302" y="45588"/>
                  </a:cubicBezTo>
                  <a:lnTo>
                    <a:pt x="1213302" y="549261"/>
                  </a:lnTo>
                  <a:cubicBezTo>
                    <a:pt x="1213302" y="574438"/>
                    <a:pt x="1192891" y="594849"/>
                    <a:pt x="1167714" y="594849"/>
                  </a:cubicBezTo>
                  <a:lnTo>
                    <a:pt x="45588" y="594849"/>
                  </a:lnTo>
                  <a:cubicBezTo>
                    <a:pt x="20411" y="594849"/>
                    <a:pt x="0" y="574438"/>
                    <a:pt x="0" y="549261"/>
                  </a:cubicBezTo>
                  <a:lnTo>
                    <a:pt x="0" y="45588"/>
                  </a:lnTo>
                  <a:cubicBezTo>
                    <a:pt x="0" y="20411"/>
                    <a:pt x="20411" y="0"/>
                    <a:pt x="45588" y="0"/>
                  </a:cubicBezTo>
                  <a:close/>
                </a:path>
              </a:pathLst>
            </a:custGeom>
            <a:solidFill>
              <a:srgbClr val="263744"/>
            </a:solidFill>
          </p:spPr>
        </p:sp>
        <p:sp>
          <p:nvSpPr>
            <p:cNvPr id="4" name="TextBox 4"/>
            <p:cNvSpPr txBox="1"/>
            <p:nvPr/>
          </p:nvSpPr>
          <p:spPr>
            <a:xfrm>
              <a:off x="0" y="-38100"/>
              <a:ext cx="1213302" cy="6329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10273" y="3640069"/>
            <a:ext cx="1250713" cy="125071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89A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735630" y="5936022"/>
            <a:ext cx="5094688" cy="2497787"/>
            <a:chOff x="0" y="0"/>
            <a:chExt cx="1213302" cy="594849"/>
          </a:xfrm>
        </p:grpSpPr>
        <p:sp>
          <p:nvSpPr>
            <p:cNvPr id="9" name="Freeform 9"/>
            <p:cNvSpPr/>
            <p:nvPr/>
          </p:nvSpPr>
          <p:spPr>
            <a:xfrm>
              <a:off x="0" y="0"/>
              <a:ext cx="1213302" cy="594849"/>
            </a:xfrm>
            <a:custGeom>
              <a:avLst/>
              <a:gdLst/>
              <a:ahLst/>
              <a:cxnLst/>
              <a:rect l="l" t="t" r="r" b="b"/>
              <a:pathLst>
                <a:path w="1213302" h="594849">
                  <a:moveTo>
                    <a:pt x="45588" y="0"/>
                  </a:moveTo>
                  <a:lnTo>
                    <a:pt x="1167714" y="0"/>
                  </a:lnTo>
                  <a:cubicBezTo>
                    <a:pt x="1192891" y="0"/>
                    <a:pt x="1213302" y="20411"/>
                    <a:pt x="1213302" y="45588"/>
                  </a:cubicBezTo>
                  <a:lnTo>
                    <a:pt x="1213302" y="549261"/>
                  </a:lnTo>
                  <a:cubicBezTo>
                    <a:pt x="1213302" y="574438"/>
                    <a:pt x="1192891" y="594849"/>
                    <a:pt x="1167714" y="594849"/>
                  </a:cubicBezTo>
                  <a:lnTo>
                    <a:pt x="45588" y="594849"/>
                  </a:lnTo>
                  <a:cubicBezTo>
                    <a:pt x="20411" y="594849"/>
                    <a:pt x="0" y="574438"/>
                    <a:pt x="0" y="549261"/>
                  </a:cubicBezTo>
                  <a:lnTo>
                    <a:pt x="0" y="45588"/>
                  </a:lnTo>
                  <a:cubicBezTo>
                    <a:pt x="0" y="20411"/>
                    <a:pt x="20411" y="0"/>
                    <a:pt x="45588" y="0"/>
                  </a:cubicBezTo>
                  <a:close/>
                </a:path>
              </a:pathLst>
            </a:custGeom>
            <a:solidFill>
              <a:srgbClr val="263744"/>
            </a:solidFill>
          </p:spPr>
        </p:sp>
        <p:sp>
          <p:nvSpPr>
            <p:cNvPr id="10" name="TextBox 10"/>
            <p:cNvSpPr txBox="1"/>
            <p:nvPr/>
          </p:nvSpPr>
          <p:spPr>
            <a:xfrm>
              <a:off x="0" y="-38100"/>
              <a:ext cx="1213302" cy="63294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110273" y="6559558"/>
            <a:ext cx="1250713" cy="12507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89A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15" name="AutoShape 15"/>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16" name="AutoShape 16"/>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17" name="Group 17"/>
          <p:cNvGrpSpPr/>
          <p:nvPr/>
        </p:nvGrpSpPr>
        <p:grpSpPr>
          <a:xfrm>
            <a:off x="16897118" y="3287778"/>
            <a:ext cx="2092393" cy="5146030"/>
            <a:chOff x="0" y="0"/>
            <a:chExt cx="551083" cy="1355333"/>
          </a:xfrm>
        </p:grpSpPr>
        <p:sp>
          <p:nvSpPr>
            <p:cNvPr id="18" name="Freeform 18"/>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84A2BB"/>
            </a:solidFill>
          </p:spPr>
        </p:sp>
        <p:sp>
          <p:nvSpPr>
            <p:cNvPr id="19" name="TextBox 19"/>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163818" y="2913847"/>
            <a:ext cx="2092393" cy="5893892"/>
            <a:chOff x="0" y="0"/>
            <a:chExt cx="551083" cy="1552301"/>
          </a:xfrm>
        </p:grpSpPr>
        <p:sp>
          <p:nvSpPr>
            <p:cNvPr id="21" name="Freeform 21"/>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22" name="TextBox 22"/>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01511" y="3287778"/>
            <a:ext cx="2092393" cy="5146030"/>
            <a:chOff x="0" y="0"/>
            <a:chExt cx="551083" cy="1355333"/>
          </a:xfrm>
        </p:grpSpPr>
        <p:sp>
          <p:nvSpPr>
            <p:cNvPr id="24" name="Freeform 24"/>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84A2BB"/>
            </a:solidFill>
          </p:spPr>
        </p:sp>
        <p:sp>
          <p:nvSpPr>
            <p:cNvPr id="25" name="TextBox 25"/>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8211" y="2913847"/>
            <a:ext cx="2092393" cy="5893892"/>
            <a:chOff x="0" y="0"/>
            <a:chExt cx="551083" cy="1552301"/>
          </a:xfrm>
        </p:grpSpPr>
        <p:sp>
          <p:nvSpPr>
            <p:cNvPr id="27" name="Freeform 27"/>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28" name="TextBox 28"/>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97471" y="9557758"/>
            <a:ext cx="21282941" cy="1594069"/>
            <a:chOff x="0" y="0"/>
            <a:chExt cx="5605384" cy="419837"/>
          </a:xfrm>
        </p:grpSpPr>
        <p:sp>
          <p:nvSpPr>
            <p:cNvPr id="30" name="Freeform 30"/>
            <p:cNvSpPr/>
            <p:nvPr/>
          </p:nvSpPr>
          <p:spPr>
            <a:xfrm>
              <a:off x="0" y="0"/>
              <a:ext cx="5605384" cy="419837"/>
            </a:xfrm>
            <a:custGeom>
              <a:avLst/>
              <a:gdLst/>
              <a:ahLst/>
              <a:cxnLst/>
              <a:rect l="l" t="t" r="r" b="b"/>
              <a:pathLst>
                <a:path w="5605384" h="419837">
                  <a:moveTo>
                    <a:pt x="18552" y="0"/>
                  </a:moveTo>
                  <a:lnTo>
                    <a:pt x="5586832" y="0"/>
                  </a:lnTo>
                  <a:cubicBezTo>
                    <a:pt x="5597078" y="0"/>
                    <a:pt x="5605384" y="8306"/>
                    <a:pt x="5605384" y="18552"/>
                  </a:cubicBezTo>
                  <a:lnTo>
                    <a:pt x="5605384" y="401285"/>
                  </a:lnTo>
                  <a:cubicBezTo>
                    <a:pt x="5605384" y="406206"/>
                    <a:pt x="5603429" y="410924"/>
                    <a:pt x="5599950" y="414403"/>
                  </a:cubicBezTo>
                  <a:cubicBezTo>
                    <a:pt x="5596471" y="417883"/>
                    <a:pt x="5591752" y="419837"/>
                    <a:pt x="5586832" y="419837"/>
                  </a:cubicBezTo>
                  <a:lnTo>
                    <a:pt x="18552" y="419837"/>
                  </a:lnTo>
                  <a:cubicBezTo>
                    <a:pt x="8306" y="419837"/>
                    <a:pt x="0" y="411531"/>
                    <a:pt x="0" y="401285"/>
                  </a:cubicBezTo>
                  <a:lnTo>
                    <a:pt x="0" y="18552"/>
                  </a:lnTo>
                  <a:cubicBezTo>
                    <a:pt x="0" y="8306"/>
                    <a:pt x="8306" y="0"/>
                    <a:pt x="1855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31" name="TextBox 31"/>
            <p:cNvSpPr txBox="1"/>
            <p:nvPr/>
          </p:nvSpPr>
          <p:spPr>
            <a:xfrm>
              <a:off x="0" y="-38100"/>
              <a:ext cx="5605384" cy="457937"/>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0538225" y="3938401"/>
            <a:ext cx="394808" cy="654050"/>
          </a:xfrm>
          <a:custGeom>
            <a:avLst/>
            <a:gdLst/>
            <a:ahLst/>
            <a:cxnLst/>
            <a:rect l="l" t="t" r="r" b="b"/>
            <a:pathLst>
              <a:path w="394808" h="654050">
                <a:moveTo>
                  <a:pt x="0" y="0"/>
                </a:moveTo>
                <a:lnTo>
                  <a:pt x="394809" y="0"/>
                </a:lnTo>
                <a:lnTo>
                  <a:pt x="394809" y="654050"/>
                </a:lnTo>
                <a:lnTo>
                  <a:pt x="0" y="654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Freeform 36"/>
          <p:cNvSpPr/>
          <p:nvPr/>
        </p:nvSpPr>
        <p:spPr>
          <a:xfrm>
            <a:off x="10365655" y="6936696"/>
            <a:ext cx="739950" cy="496439"/>
          </a:xfrm>
          <a:custGeom>
            <a:avLst/>
            <a:gdLst/>
            <a:ahLst/>
            <a:cxnLst/>
            <a:rect l="l" t="t" r="r" b="b"/>
            <a:pathLst>
              <a:path w="739950" h="496439">
                <a:moveTo>
                  <a:pt x="0" y="0"/>
                </a:moveTo>
                <a:lnTo>
                  <a:pt x="739949" y="0"/>
                </a:lnTo>
                <a:lnTo>
                  <a:pt x="739949" y="496438"/>
                </a:lnTo>
                <a:lnTo>
                  <a:pt x="0" y="4964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Freeform 37"/>
          <p:cNvSpPr/>
          <p:nvPr/>
        </p:nvSpPr>
        <p:spPr>
          <a:xfrm>
            <a:off x="2585120" y="4724808"/>
            <a:ext cx="5644480" cy="4389957"/>
          </a:xfrm>
          <a:custGeom>
            <a:avLst/>
            <a:gdLst/>
            <a:ahLst/>
            <a:cxnLst/>
            <a:rect l="l" t="t" r="r" b="b"/>
            <a:pathLst>
              <a:path w="4871041" h="3709000">
                <a:moveTo>
                  <a:pt x="0" y="0"/>
                </a:moveTo>
                <a:lnTo>
                  <a:pt x="4871041" y="0"/>
                </a:lnTo>
                <a:lnTo>
                  <a:pt x="4871041" y="3708999"/>
                </a:lnTo>
                <a:lnTo>
                  <a:pt x="0" y="3708999"/>
                </a:lnTo>
                <a:lnTo>
                  <a:pt x="0" y="0"/>
                </a:lnTo>
                <a:close/>
              </a:path>
            </a:pathLst>
          </a:custGeom>
          <a:blipFill>
            <a:blip r:embed="rId6"/>
            <a:stretch>
              <a:fillRect l="-7072" t="-2064" r="-1612" b="-18037"/>
            </a:stretch>
          </a:blipFill>
        </p:spPr>
      </p:sp>
      <p:sp>
        <p:nvSpPr>
          <p:cNvPr id="38" name="TextBox 38"/>
          <p:cNvSpPr txBox="1"/>
          <p:nvPr/>
        </p:nvSpPr>
        <p:spPr>
          <a:xfrm>
            <a:off x="2381482" y="2912876"/>
            <a:ext cx="7433516" cy="1679575"/>
          </a:xfrm>
          <a:prstGeom prst="rect">
            <a:avLst/>
          </a:prstGeom>
        </p:spPr>
        <p:txBody>
          <a:bodyPr lIns="0" tIns="0" rIns="0" bIns="0" rtlCol="0" anchor="t">
            <a:spAutoFit/>
          </a:bodyPr>
          <a:lstStyle/>
          <a:p>
            <a:pPr algn="l">
              <a:lnSpc>
                <a:spcPts val="6499"/>
              </a:lnSpc>
            </a:pPr>
            <a:r>
              <a:rPr lang="en-US" sz="6499" b="1" dirty="0">
                <a:solidFill>
                  <a:srgbClr val="263744"/>
                </a:solidFill>
                <a:latin typeface="Inter Bold"/>
                <a:ea typeface="Inter Bold"/>
                <a:cs typeface="Inter Bold"/>
                <a:sym typeface="Inter Bold"/>
              </a:rPr>
              <a:t>CATEGORY-WISE SALES</a:t>
            </a:r>
          </a:p>
        </p:txBody>
      </p:sp>
      <p:sp>
        <p:nvSpPr>
          <p:cNvPr id="39" name="TextBox 39"/>
          <p:cNvSpPr txBox="1"/>
          <p:nvPr/>
        </p:nvSpPr>
        <p:spPr>
          <a:xfrm>
            <a:off x="11656261" y="3695514"/>
            <a:ext cx="3611605" cy="1073150"/>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Calculated the total sales (sum of total_amount) for each category.</a:t>
            </a:r>
          </a:p>
        </p:txBody>
      </p:sp>
      <p:sp>
        <p:nvSpPr>
          <p:cNvPr id="40" name="TextBox 40"/>
          <p:cNvSpPr txBox="1"/>
          <p:nvPr/>
        </p:nvSpPr>
        <p:spPr>
          <a:xfrm>
            <a:off x="11656261" y="6615003"/>
            <a:ext cx="3611605" cy="1073150"/>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Reveals the top-selling categories, guiding inventory and promotions.</a:t>
            </a:r>
          </a:p>
        </p:txBody>
      </p:sp>
      <p:sp>
        <p:nvSpPr>
          <p:cNvPr id="41" name="TextBox 41"/>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6489A8"/>
                </a:solidFill>
                <a:latin typeface="Canva Sans Bold"/>
                <a:ea typeface="Canva Sans Bold"/>
                <a:cs typeface="Canva Sans Bold"/>
                <a:sym typeface="Canva Sans Bold"/>
              </a:rPr>
              <a:t>ECOM &amp; CO.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8798" y="-247883"/>
            <a:ext cx="8017865" cy="10782766"/>
            <a:chOff x="0" y="0"/>
            <a:chExt cx="2398142" cy="3225124"/>
          </a:xfrm>
        </p:grpSpPr>
        <p:sp>
          <p:nvSpPr>
            <p:cNvPr id="3" name="Freeform 3"/>
            <p:cNvSpPr/>
            <p:nvPr/>
          </p:nvSpPr>
          <p:spPr>
            <a:xfrm>
              <a:off x="0" y="0"/>
              <a:ext cx="2398142" cy="3225124"/>
            </a:xfrm>
            <a:custGeom>
              <a:avLst/>
              <a:gdLst/>
              <a:ahLst/>
              <a:cxnLst/>
              <a:rect l="l" t="t" r="r" b="b"/>
              <a:pathLst>
                <a:path w="2398142" h="3225124">
                  <a:moveTo>
                    <a:pt x="38623" y="0"/>
                  </a:moveTo>
                  <a:lnTo>
                    <a:pt x="2359519" y="0"/>
                  </a:lnTo>
                  <a:cubicBezTo>
                    <a:pt x="2369763" y="0"/>
                    <a:pt x="2379587" y="4069"/>
                    <a:pt x="2386830" y="11313"/>
                  </a:cubicBezTo>
                  <a:cubicBezTo>
                    <a:pt x="2394073" y="18556"/>
                    <a:pt x="2398142" y="28380"/>
                    <a:pt x="2398142" y="38623"/>
                  </a:cubicBezTo>
                  <a:lnTo>
                    <a:pt x="2398142" y="3186500"/>
                  </a:lnTo>
                  <a:cubicBezTo>
                    <a:pt x="2398142" y="3196744"/>
                    <a:pt x="2394073" y="3206568"/>
                    <a:pt x="2386830" y="3213811"/>
                  </a:cubicBezTo>
                  <a:cubicBezTo>
                    <a:pt x="2379587" y="3221055"/>
                    <a:pt x="2369763" y="3225124"/>
                    <a:pt x="2359519" y="3225124"/>
                  </a:cubicBezTo>
                  <a:lnTo>
                    <a:pt x="38623" y="3225124"/>
                  </a:lnTo>
                  <a:cubicBezTo>
                    <a:pt x="28380" y="3225124"/>
                    <a:pt x="18556" y="3221055"/>
                    <a:pt x="11313" y="3213811"/>
                  </a:cubicBezTo>
                  <a:cubicBezTo>
                    <a:pt x="4069" y="3206568"/>
                    <a:pt x="0" y="3196744"/>
                    <a:pt x="0" y="3186500"/>
                  </a:cubicBezTo>
                  <a:lnTo>
                    <a:pt x="0" y="38623"/>
                  </a:lnTo>
                  <a:cubicBezTo>
                    <a:pt x="0" y="28380"/>
                    <a:pt x="4069" y="18556"/>
                    <a:pt x="11313" y="11313"/>
                  </a:cubicBezTo>
                  <a:cubicBezTo>
                    <a:pt x="18556" y="4069"/>
                    <a:pt x="28380" y="0"/>
                    <a:pt x="38623" y="0"/>
                  </a:cubicBezTo>
                  <a:close/>
                </a:path>
              </a:pathLst>
            </a:custGeom>
            <a:solidFill>
              <a:srgbClr val="263744"/>
            </a:solidFill>
          </p:spPr>
        </p:sp>
        <p:sp>
          <p:nvSpPr>
            <p:cNvPr id="4" name="TextBox 4"/>
            <p:cNvSpPr txBox="1"/>
            <p:nvPr/>
          </p:nvSpPr>
          <p:spPr>
            <a:xfrm>
              <a:off x="0" y="-38100"/>
              <a:ext cx="2398142" cy="3263224"/>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3C586D"/>
            </a:solidFill>
            <a:prstDash val="solid"/>
            <a:headEnd type="none" w="sm" len="sm"/>
            <a:tailEnd type="none" w="sm" len="sm"/>
          </a:ln>
        </p:spPr>
      </p:sp>
      <p:sp>
        <p:nvSpPr>
          <p:cNvPr id="11" name="Freeform 11"/>
          <p:cNvSpPr/>
          <p:nvPr/>
        </p:nvSpPr>
        <p:spPr>
          <a:xfrm>
            <a:off x="2271932" y="2933701"/>
            <a:ext cx="6414868" cy="4572000"/>
          </a:xfrm>
          <a:custGeom>
            <a:avLst/>
            <a:gdLst/>
            <a:ahLst/>
            <a:cxnLst/>
            <a:rect l="l" t="t" r="r" b="b"/>
            <a:pathLst>
              <a:path w="5810452" h="3658245">
                <a:moveTo>
                  <a:pt x="0" y="0"/>
                </a:moveTo>
                <a:lnTo>
                  <a:pt x="5810452" y="0"/>
                </a:lnTo>
                <a:lnTo>
                  <a:pt x="5810452" y="3658246"/>
                </a:lnTo>
                <a:lnTo>
                  <a:pt x="0" y="3658246"/>
                </a:lnTo>
                <a:lnTo>
                  <a:pt x="0" y="0"/>
                </a:lnTo>
                <a:close/>
              </a:path>
            </a:pathLst>
          </a:custGeom>
          <a:blipFill>
            <a:blip r:embed="rId2"/>
            <a:stretch>
              <a:fillRect b="-261"/>
            </a:stretch>
          </a:blipFill>
        </p:spPr>
      </p:sp>
      <p:sp>
        <p:nvSpPr>
          <p:cNvPr id="12" name="TextBox 12"/>
          <p:cNvSpPr txBox="1"/>
          <p:nvPr/>
        </p:nvSpPr>
        <p:spPr>
          <a:xfrm>
            <a:off x="9479526" y="2715893"/>
            <a:ext cx="7433516" cy="1679575"/>
          </a:xfrm>
          <a:prstGeom prst="rect">
            <a:avLst/>
          </a:prstGeom>
        </p:spPr>
        <p:txBody>
          <a:bodyPr lIns="0" tIns="0" rIns="0" bIns="0" rtlCol="0" anchor="t">
            <a:spAutoFit/>
          </a:bodyPr>
          <a:lstStyle/>
          <a:p>
            <a:pPr algn="l">
              <a:lnSpc>
                <a:spcPts val="6499"/>
              </a:lnSpc>
            </a:pPr>
            <a:r>
              <a:rPr lang="en-US" sz="6499" b="1">
                <a:solidFill>
                  <a:srgbClr val="263744"/>
                </a:solidFill>
                <a:latin typeface="Inter Bold"/>
                <a:ea typeface="Inter Bold"/>
                <a:cs typeface="Inter Bold"/>
                <a:sym typeface="Inter Bold"/>
              </a:rPr>
              <a:t>DELIVERY PERFORMANCE</a:t>
            </a:r>
          </a:p>
        </p:txBody>
      </p:sp>
      <p:sp>
        <p:nvSpPr>
          <p:cNvPr id="13" name="TextBox 13"/>
          <p:cNvSpPr txBox="1"/>
          <p:nvPr/>
        </p:nvSpPr>
        <p:spPr>
          <a:xfrm>
            <a:off x="10228800" y="5928462"/>
            <a:ext cx="6703292" cy="720725"/>
          </a:xfrm>
          <a:prstGeom prst="rect">
            <a:avLst/>
          </a:prstGeom>
        </p:spPr>
        <p:txBody>
          <a:bodyPr lIns="0" tIns="0" rIns="0" bIns="0" rtlCol="0" anchor="t">
            <a:spAutoFit/>
          </a:bodyPr>
          <a:lstStyle/>
          <a:p>
            <a:pPr algn="l">
              <a:lnSpc>
                <a:spcPts val="2800"/>
              </a:lnSpc>
            </a:pPr>
            <a:r>
              <a:rPr lang="en-US" sz="2000">
                <a:solidFill>
                  <a:srgbClr val="000000"/>
                </a:solidFill>
                <a:latin typeface="Poppins"/>
                <a:ea typeface="Poppins"/>
                <a:cs typeface="Poppins"/>
                <a:sym typeface="Poppins"/>
              </a:rPr>
              <a:t>Find the average delivery time for each payment method.</a:t>
            </a:r>
          </a:p>
        </p:txBody>
      </p:sp>
      <p:sp>
        <p:nvSpPr>
          <p:cNvPr id="14" name="TextBox 14"/>
          <p:cNvSpPr txBox="1"/>
          <p:nvPr/>
        </p:nvSpPr>
        <p:spPr>
          <a:xfrm>
            <a:off x="10209750" y="7032306"/>
            <a:ext cx="6703292" cy="720725"/>
          </a:xfrm>
          <a:prstGeom prst="rect">
            <a:avLst/>
          </a:prstGeom>
        </p:spPr>
        <p:txBody>
          <a:bodyPr lIns="0" tIns="0" rIns="0" bIns="0" rtlCol="0" anchor="t">
            <a:spAutoFit/>
          </a:bodyPr>
          <a:lstStyle/>
          <a:p>
            <a:pPr algn="l">
              <a:lnSpc>
                <a:spcPts val="2800"/>
              </a:lnSpc>
            </a:pPr>
            <a:r>
              <a:rPr lang="en-US" sz="2000">
                <a:solidFill>
                  <a:srgbClr val="000000"/>
                </a:solidFill>
                <a:latin typeface="Poppins"/>
                <a:ea typeface="Poppins"/>
                <a:cs typeface="Poppins"/>
                <a:sym typeface="Poppins"/>
              </a:rPr>
              <a:t>Shows how delivery efficiency varies by payment type, useful for logistics.</a:t>
            </a:r>
          </a:p>
        </p:txBody>
      </p:sp>
      <p:sp>
        <p:nvSpPr>
          <p:cNvPr id="15" name="TextBox 15"/>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
        <p:nvSpPr>
          <p:cNvPr id="16" name="TextBox 16"/>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CBE5FA"/>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CBE5FA"/>
            </a:solidFill>
            <a:prstDash val="solid"/>
            <a:headEnd type="none" w="sm" len="sm"/>
            <a:tailEnd type="none" w="sm" len="sm"/>
          </a:ln>
        </p:spPr>
      </p:sp>
      <p:grpSp>
        <p:nvGrpSpPr>
          <p:cNvPr id="8" name="Group 8"/>
          <p:cNvGrpSpPr/>
          <p:nvPr/>
        </p:nvGrpSpPr>
        <p:grpSpPr>
          <a:xfrm>
            <a:off x="16942843" y="3196731"/>
            <a:ext cx="3051719" cy="4664731"/>
            <a:chOff x="0" y="0"/>
            <a:chExt cx="803745" cy="1228571"/>
          </a:xfrm>
        </p:grpSpPr>
        <p:sp>
          <p:nvSpPr>
            <p:cNvPr id="9" name="Freeform 9"/>
            <p:cNvSpPr/>
            <p:nvPr/>
          </p:nvSpPr>
          <p:spPr>
            <a:xfrm>
              <a:off x="0" y="0"/>
              <a:ext cx="803745" cy="1228571"/>
            </a:xfrm>
            <a:custGeom>
              <a:avLst/>
              <a:gdLst/>
              <a:ahLst/>
              <a:cxnLst/>
              <a:rect l="l" t="t" r="r" b="b"/>
              <a:pathLst>
                <a:path w="803745" h="1228571">
                  <a:moveTo>
                    <a:pt x="129382" y="0"/>
                  </a:moveTo>
                  <a:lnTo>
                    <a:pt x="674363" y="0"/>
                  </a:lnTo>
                  <a:cubicBezTo>
                    <a:pt x="745819" y="0"/>
                    <a:pt x="803745" y="57926"/>
                    <a:pt x="803745" y="129382"/>
                  </a:cubicBezTo>
                  <a:lnTo>
                    <a:pt x="803745" y="1099189"/>
                  </a:lnTo>
                  <a:cubicBezTo>
                    <a:pt x="803745" y="1170645"/>
                    <a:pt x="745819" y="1228571"/>
                    <a:pt x="674363" y="1228571"/>
                  </a:cubicBezTo>
                  <a:lnTo>
                    <a:pt x="129382" y="1228571"/>
                  </a:lnTo>
                  <a:cubicBezTo>
                    <a:pt x="57926" y="1228571"/>
                    <a:pt x="0" y="1170645"/>
                    <a:pt x="0" y="109918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0" name="TextBox 10"/>
            <p:cNvSpPr txBox="1"/>
            <p:nvPr/>
          </p:nvSpPr>
          <p:spPr>
            <a:xfrm>
              <a:off x="0" y="-38100"/>
              <a:ext cx="803745" cy="1266671"/>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363200" y="2736910"/>
            <a:ext cx="6579643" cy="5911787"/>
          </a:xfrm>
          <a:custGeom>
            <a:avLst/>
            <a:gdLst/>
            <a:ahLst/>
            <a:cxnLst/>
            <a:rect l="l" t="t" r="r" b="b"/>
            <a:pathLst>
              <a:path w="5740213" h="5584370">
                <a:moveTo>
                  <a:pt x="0" y="0"/>
                </a:moveTo>
                <a:lnTo>
                  <a:pt x="5740213" y="0"/>
                </a:lnTo>
                <a:lnTo>
                  <a:pt x="5740213" y="5584370"/>
                </a:lnTo>
                <a:lnTo>
                  <a:pt x="0" y="5584370"/>
                </a:lnTo>
                <a:lnTo>
                  <a:pt x="0" y="0"/>
                </a:lnTo>
                <a:close/>
              </a:path>
            </a:pathLst>
          </a:custGeom>
          <a:blipFill>
            <a:blip r:embed="rId2"/>
            <a:stretch>
              <a:fillRect/>
            </a:stretch>
          </a:blipFill>
        </p:spPr>
      </p:sp>
      <p:sp>
        <p:nvSpPr>
          <p:cNvPr id="15" name="TextBox 15"/>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
        <p:nvSpPr>
          <p:cNvPr id="16" name="TextBox 16"/>
          <p:cNvSpPr txBox="1"/>
          <p:nvPr/>
        </p:nvSpPr>
        <p:spPr>
          <a:xfrm>
            <a:off x="2569422" y="3202771"/>
            <a:ext cx="7433516" cy="1679575"/>
          </a:xfrm>
          <a:prstGeom prst="rect">
            <a:avLst/>
          </a:prstGeom>
        </p:spPr>
        <p:txBody>
          <a:bodyPr lIns="0" tIns="0" rIns="0" bIns="0" rtlCol="0" anchor="t">
            <a:spAutoFit/>
          </a:bodyPr>
          <a:lstStyle/>
          <a:p>
            <a:pPr algn="l">
              <a:lnSpc>
                <a:spcPts val="6499"/>
              </a:lnSpc>
            </a:pPr>
            <a:r>
              <a:rPr lang="en-US" sz="6499" b="1">
                <a:solidFill>
                  <a:srgbClr val="FFFFFF"/>
                </a:solidFill>
                <a:latin typeface="Inter Bold"/>
                <a:ea typeface="Inter Bold"/>
                <a:cs typeface="Inter Bold"/>
                <a:sym typeface="Inter Bold"/>
              </a:rPr>
              <a:t> HIGH-VALUE CUSTOMERS</a:t>
            </a:r>
          </a:p>
        </p:txBody>
      </p:sp>
      <p:sp>
        <p:nvSpPr>
          <p:cNvPr id="17" name="TextBox 17"/>
          <p:cNvSpPr txBox="1"/>
          <p:nvPr/>
        </p:nvSpPr>
        <p:spPr>
          <a:xfrm>
            <a:off x="2569422" y="5617104"/>
            <a:ext cx="5950141" cy="879475"/>
          </a:xfrm>
          <a:prstGeom prst="rect">
            <a:avLst/>
          </a:prstGeom>
        </p:spPr>
        <p:txBody>
          <a:bodyPr lIns="0" tIns="0" rIns="0" bIns="0" rtlCol="0" anchor="t">
            <a:spAutoFit/>
          </a:bodyPr>
          <a:lstStyle/>
          <a:p>
            <a:pPr algn="l">
              <a:lnSpc>
                <a:spcPts val="3499"/>
              </a:lnSpc>
            </a:pPr>
            <a:r>
              <a:rPr lang="en-US" sz="2499" b="1">
                <a:solidFill>
                  <a:srgbClr val="ACCAE4"/>
                </a:solidFill>
                <a:latin typeface="Poppins Semi-Bold"/>
                <a:ea typeface="Poppins Semi-Bold"/>
                <a:cs typeface="Poppins Semi-Bold"/>
                <a:sym typeface="Poppins Semi-Bold"/>
              </a:rPr>
              <a:t>Get the top 5 customers who spent the most overall</a:t>
            </a:r>
          </a:p>
        </p:txBody>
      </p:sp>
      <p:sp>
        <p:nvSpPr>
          <p:cNvPr id="18" name="TextBox 18"/>
          <p:cNvSpPr txBox="1"/>
          <p:nvPr/>
        </p:nvSpPr>
        <p:spPr>
          <a:xfrm>
            <a:off x="2440708" y="6786502"/>
            <a:ext cx="6703292" cy="368300"/>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Helps identify VIP customers for loyalty programs.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CBE5FA"/>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CBE5FA"/>
            </a:solidFill>
            <a:prstDash val="solid"/>
            <a:headEnd type="none" w="sm" len="sm"/>
            <a:tailEnd type="none" w="sm" len="sm"/>
          </a:ln>
        </p:spPr>
      </p:sp>
      <p:grpSp>
        <p:nvGrpSpPr>
          <p:cNvPr id="8" name="Group 8"/>
          <p:cNvGrpSpPr/>
          <p:nvPr/>
        </p:nvGrpSpPr>
        <p:grpSpPr>
          <a:xfrm>
            <a:off x="16942843" y="3196731"/>
            <a:ext cx="3051719" cy="4664731"/>
            <a:chOff x="0" y="0"/>
            <a:chExt cx="803745" cy="1228571"/>
          </a:xfrm>
        </p:grpSpPr>
        <p:sp>
          <p:nvSpPr>
            <p:cNvPr id="9" name="Freeform 9"/>
            <p:cNvSpPr/>
            <p:nvPr/>
          </p:nvSpPr>
          <p:spPr>
            <a:xfrm>
              <a:off x="0" y="0"/>
              <a:ext cx="803745" cy="1228571"/>
            </a:xfrm>
            <a:custGeom>
              <a:avLst/>
              <a:gdLst/>
              <a:ahLst/>
              <a:cxnLst/>
              <a:rect l="l" t="t" r="r" b="b"/>
              <a:pathLst>
                <a:path w="803745" h="1228571">
                  <a:moveTo>
                    <a:pt x="129382" y="0"/>
                  </a:moveTo>
                  <a:lnTo>
                    <a:pt x="674363" y="0"/>
                  </a:lnTo>
                  <a:cubicBezTo>
                    <a:pt x="745819" y="0"/>
                    <a:pt x="803745" y="57926"/>
                    <a:pt x="803745" y="129382"/>
                  </a:cubicBezTo>
                  <a:lnTo>
                    <a:pt x="803745" y="1099189"/>
                  </a:lnTo>
                  <a:cubicBezTo>
                    <a:pt x="803745" y="1170645"/>
                    <a:pt x="745819" y="1228571"/>
                    <a:pt x="674363" y="1228571"/>
                  </a:cubicBezTo>
                  <a:lnTo>
                    <a:pt x="129382" y="1228571"/>
                  </a:lnTo>
                  <a:cubicBezTo>
                    <a:pt x="57926" y="1228571"/>
                    <a:pt x="0" y="1170645"/>
                    <a:pt x="0" y="109918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0" name="TextBox 10"/>
            <p:cNvSpPr txBox="1"/>
            <p:nvPr/>
          </p:nvSpPr>
          <p:spPr>
            <a:xfrm>
              <a:off x="0" y="-38100"/>
              <a:ext cx="803745" cy="1266671"/>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9420057" y="2817709"/>
            <a:ext cx="7246729" cy="5732139"/>
          </a:xfrm>
          <a:custGeom>
            <a:avLst/>
            <a:gdLst/>
            <a:ahLst/>
            <a:cxnLst/>
            <a:rect l="l" t="t" r="r" b="b"/>
            <a:pathLst>
              <a:path w="7246729" h="5732139">
                <a:moveTo>
                  <a:pt x="0" y="0"/>
                </a:moveTo>
                <a:lnTo>
                  <a:pt x="7246729" y="0"/>
                </a:lnTo>
                <a:lnTo>
                  <a:pt x="7246729" y="5732139"/>
                </a:lnTo>
                <a:lnTo>
                  <a:pt x="0" y="5732139"/>
                </a:lnTo>
                <a:lnTo>
                  <a:pt x="0" y="0"/>
                </a:lnTo>
                <a:close/>
              </a:path>
            </a:pathLst>
          </a:custGeom>
          <a:blipFill>
            <a:blip r:embed="rId2"/>
            <a:stretch>
              <a:fillRect/>
            </a:stretch>
          </a:blipFill>
        </p:spPr>
      </p:sp>
      <p:sp>
        <p:nvSpPr>
          <p:cNvPr id="15" name="TextBox 15"/>
          <p:cNvSpPr txBox="1"/>
          <p:nvPr/>
        </p:nvSpPr>
        <p:spPr>
          <a:xfrm>
            <a:off x="2027528" y="928831"/>
            <a:ext cx="3149630" cy="448310"/>
          </a:xfrm>
          <a:prstGeom prst="rect">
            <a:avLst/>
          </a:prstGeom>
        </p:spPr>
        <p:txBody>
          <a:bodyPr lIns="0" tIns="0" rIns="0" bIns="0" rtlCol="0" anchor="t">
            <a:spAutoFit/>
          </a:bodyPr>
          <a:lstStyle/>
          <a:p>
            <a:pPr algn="l">
              <a:lnSpc>
                <a:spcPts val="3640"/>
              </a:lnSpc>
            </a:pPr>
            <a:r>
              <a:rPr lang="en-US" sz="2600" b="1">
                <a:solidFill>
                  <a:srgbClr val="FFFFFF"/>
                </a:solidFill>
                <a:latin typeface="Canva Sans Bold"/>
                <a:ea typeface="Canva Sans Bold"/>
                <a:cs typeface="Canva Sans Bold"/>
                <a:sym typeface="Canva Sans Bold"/>
              </a:rPr>
              <a:t>ECOM &amp; CO.</a:t>
            </a:r>
          </a:p>
        </p:txBody>
      </p:sp>
      <p:sp>
        <p:nvSpPr>
          <p:cNvPr id="16" name="TextBox 16"/>
          <p:cNvSpPr txBox="1"/>
          <p:nvPr/>
        </p:nvSpPr>
        <p:spPr>
          <a:xfrm>
            <a:off x="2569422" y="3202771"/>
            <a:ext cx="7433516" cy="1679575"/>
          </a:xfrm>
          <a:prstGeom prst="rect">
            <a:avLst/>
          </a:prstGeom>
        </p:spPr>
        <p:txBody>
          <a:bodyPr lIns="0" tIns="0" rIns="0" bIns="0" rtlCol="0" anchor="t">
            <a:spAutoFit/>
          </a:bodyPr>
          <a:lstStyle/>
          <a:p>
            <a:pPr algn="l">
              <a:lnSpc>
                <a:spcPts val="6499"/>
              </a:lnSpc>
            </a:pPr>
            <a:r>
              <a:rPr lang="en-US" sz="6499" b="1">
                <a:solidFill>
                  <a:srgbClr val="FFFFFF"/>
                </a:solidFill>
                <a:latin typeface="Inter Bold"/>
                <a:ea typeface="Inter Bold"/>
                <a:cs typeface="Inter Bold"/>
                <a:sym typeface="Inter Bold"/>
              </a:rPr>
              <a:t>LOSS-MAKING SALES</a:t>
            </a:r>
          </a:p>
        </p:txBody>
      </p:sp>
      <p:sp>
        <p:nvSpPr>
          <p:cNvPr id="17" name="TextBox 17"/>
          <p:cNvSpPr txBox="1"/>
          <p:nvPr/>
        </p:nvSpPr>
        <p:spPr>
          <a:xfrm>
            <a:off x="2569422" y="5617104"/>
            <a:ext cx="5950141" cy="879475"/>
          </a:xfrm>
          <a:prstGeom prst="rect">
            <a:avLst/>
          </a:prstGeom>
        </p:spPr>
        <p:txBody>
          <a:bodyPr lIns="0" tIns="0" rIns="0" bIns="0" rtlCol="0" anchor="t">
            <a:spAutoFit/>
          </a:bodyPr>
          <a:lstStyle/>
          <a:p>
            <a:pPr algn="l">
              <a:lnSpc>
                <a:spcPts val="3499"/>
              </a:lnSpc>
            </a:pPr>
            <a:r>
              <a:rPr lang="en-US" sz="2499" b="1">
                <a:solidFill>
                  <a:srgbClr val="ACCAE4"/>
                </a:solidFill>
                <a:latin typeface="Poppins Semi-Bold"/>
                <a:ea typeface="Poppins Semi-Bold"/>
                <a:cs typeface="Poppins Semi-Bold"/>
                <a:sym typeface="Poppins Semi-Bold"/>
              </a:rPr>
              <a:t>Retrieve orders where the profit_margin is negative.</a:t>
            </a:r>
          </a:p>
        </p:txBody>
      </p:sp>
      <p:sp>
        <p:nvSpPr>
          <p:cNvPr id="18" name="TextBox 18"/>
          <p:cNvSpPr txBox="1"/>
          <p:nvPr/>
        </p:nvSpPr>
        <p:spPr>
          <a:xfrm>
            <a:off x="2440708" y="6786502"/>
            <a:ext cx="6703292" cy="720725"/>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Pinpoints unprofitable orders, helping in price/discount strategy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1357</TotalTime>
  <Words>661</Words>
  <Application>Microsoft Office PowerPoint</Application>
  <PresentationFormat>Custom</PresentationFormat>
  <Paragraphs>98</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Canva Sans Bold</vt:lpstr>
      <vt:lpstr>Montserrat Semi-Bold</vt:lpstr>
      <vt:lpstr>Arial</vt:lpstr>
      <vt:lpstr>Canva Sans</vt:lpstr>
      <vt:lpstr>Inter Bold</vt:lpstr>
      <vt:lpstr>Poppins</vt:lpstr>
      <vt:lpstr>Poppins Semi-Bold</vt:lpstr>
      <vt:lpstr>Calibri</vt:lpstr>
      <vt:lpstr>Poppins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Modern Pitch Deck Presentation</dc:title>
  <dc:creator>khushi jagnani</dc:creator>
  <cp:lastModifiedBy>khushi jagnani</cp:lastModifiedBy>
  <cp:revision>7</cp:revision>
  <dcterms:created xsi:type="dcterms:W3CDTF">2006-08-16T00:00:00Z</dcterms:created>
  <dcterms:modified xsi:type="dcterms:W3CDTF">2025-10-13T05:47:50Z</dcterms:modified>
  <dc:identifier>DAGzZutCBgA</dc:identifier>
</cp:coreProperties>
</file>